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"/>
  </p:notesMasterIdLst>
  <p:sldIdLst>
    <p:sldId id="258" r:id="rId2"/>
  </p:sldIdLst>
  <p:sldSz cx="6858000" cy="9906000" type="A4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2530" y="77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F91F5-B78F-4AE2-ABC0-CBAA3CCD48D0}" type="datetimeFigureOut">
              <a:rPr kumimoji="1" lang="ja-JP" altLang="en-US" smtClean="0"/>
              <a:t>2020/11/18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38363" y="746125"/>
            <a:ext cx="2581275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ED0C7-53C3-4086-BAA2-C69F706B1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1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2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62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3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3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7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05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9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11/18/2020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9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11/18/2020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0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11/18/2020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3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11/18/2020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3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11/18/2020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49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11/18/2020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68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2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星: 32 pt 44">
            <a:extLst>
              <a:ext uri="{FF2B5EF4-FFF2-40B4-BE49-F238E27FC236}">
                <a16:creationId xmlns:a16="http://schemas.microsoft.com/office/drawing/2014/main" id="{9BBDD4D7-DACC-4CD6-A9C7-51BD96D3964E}"/>
              </a:ext>
            </a:extLst>
          </p:cNvPr>
          <p:cNvSpPr/>
          <p:nvPr/>
        </p:nvSpPr>
        <p:spPr>
          <a:xfrm>
            <a:off x="54193" y="5755539"/>
            <a:ext cx="4100903" cy="887861"/>
          </a:xfrm>
          <a:prstGeom prst="star32">
            <a:avLst>
              <a:gd name="adj" fmla="val 43894"/>
            </a:avLst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C97D8DA1-2FB3-4B1A-8052-D8B015A5D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7372" y="84000"/>
            <a:ext cx="2628529" cy="2261998"/>
          </a:xfrm>
          <a:prstGeom prst="rect">
            <a:avLst/>
          </a:prstGeom>
        </p:spPr>
      </p:pic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73668E3A-EDF3-42F6-8F98-BED3A82439CB}"/>
              </a:ext>
            </a:extLst>
          </p:cNvPr>
          <p:cNvSpPr/>
          <p:nvPr/>
        </p:nvSpPr>
        <p:spPr>
          <a:xfrm>
            <a:off x="44624" y="830996"/>
            <a:ext cx="4045254" cy="951323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CCA9B5-3F09-4357-81EB-13D32DF8E6E1}"/>
              </a:ext>
            </a:extLst>
          </p:cNvPr>
          <p:cNvSpPr txBox="1"/>
          <p:nvPr/>
        </p:nvSpPr>
        <p:spPr>
          <a:xfrm>
            <a:off x="-99392" y="0"/>
            <a:ext cx="7124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12</a:t>
            </a:r>
            <a:r>
              <a:rPr kumimoji="1" lang="ja-JP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月</a:t>
            </a:r>
            <a:r>
              <a:rPr kumimoji="1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27</a:t>
            </a:r>
            <a:r>
              <a:rPr kumimoji="1" lang="ja-JP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日</a:t>
            </a: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午前迄</a:t>
            </a:r>
            <a:r>
              <a:rPr kumimoji="1"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３</a:t>
            </a:r>
            <a:r>
              <a:rPr kumimoji="1" lang="ja-JP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つの</a:t>
            </a:r>
            <a:r>
              <a:rPr kumimoji="1" lang="ja-JP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年内</a:t>
            </a:r>
            <a:r>
              <a:rPr kumimoji="1" lang="ja-JP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キャンペーン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625A2C-1251-4EE3-AB7E-A9058399AD80}"/>
              </a:ext>
            </a:extLst>
          </p:cNvPr>
          <p:cNvSpPr txBox="1"/>
          <p:nvPr/>
        </p:nvSpPr>
        <p:spPr>
          <a:xfrm rot="21193717">
            <a:off x="2365882" y="-819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併用可能な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1C627A4-3F46-4C69-981E-5142DBB1A2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1834">
            <a:off x="5912612" y="1311309"/>
            <a:ext cx="249607" cy="249607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924A510-83C3-4009-8D84-90CD623207B0}"/>
              </a:ext>
            </a:extLst>
          </p:cNvPr>
          <p:cNvSpPr txBox="1"/>
          <p:nvPr/>
        </p:nvSpPr>
        <p:spPr>
          <a:xfrm>
            <a:off x="0" y="822339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①</a:t>
            </a:r>
            <a:r>
              <a:rPr kumimoji="1" lang="ja-JP" altLang="en-US" sz="2800" b="1" dirty="0"/>
              <a:t>特割</a:t>
            </a:r>
            <a:endParaRPr kumimoji="1" lang="ja-JP" altLang="en-US" sz="24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AB00CC3-187A-4064-A503-470989F67763}"/>
              </a:ext>
            </a:extLst>
          </p:cNvPr>
          <p:cNvSpPr txBox="1"/>
          <p:nvPr/>
        </p:nvSpPr>
        <p:spPr>
          <a:xfrm>
            <a:off x="1043689" y="785758"/>
            <a:ext cx="3888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+mn-ea"/>
              </a:rPr>
              <a:t>（</a:t>
            </a:r>
            <a:r>
              <a:rPr kumimoji="1" lang="ja-JP" altLang="en-US" sz="1600" b="1" dirty="0">
                <a:latin typeface="+mn-ea"/>
              </a:rPr>
              <a:t>１２</a:t>
            </a:r>
            <a:r>
              <a:rPr kumimoji="1" lang="ja-JP" altLang="en-US" sz="1400" b="1" dirty="0">
                <a:latin typeface="+mn-ea"/>
              </a:rPr>
              <a:t>月</a:t>
            </a:r>
            <a:r>
              <a:rPr kumimoji="1" lang="ja-JP" altLang="en-US" sz="1600" b="1" dirty="0">
                <a:latin typeface="+mn-ea"/>
              </a:rPr>
              <a:t>２７</a:t>
            </a:r>
            <a:r>
              <a:rPr kumimoji="1" lang="ja-JP" altLang="en-US" sz="1400" b="1" dirty="0">
                <a:latin typeface="+mn-ea"/>
              </a:rPr>
              <a:t>日</a:t>
            </a:r>
            <a:r>
              <a:rPr kumimoji="1" lang="ja-JP" altLang="en-US" sz="1200" b="1" dirty="0">
                <a:latin typeface="+mn-ea"/>
              </a:rPr>
              <a:t>午前</a:t>
            </a:r>
            <a:r>
              <a:rPr kumimoji="1" lang="ja-JP" altLang="en-US" sz="1100" b="1" dirty="0">
                <a:latin typeface="+mn-ea"/>
              </a:rPr>
              <a:t>までの</a:t>
            </a:r>
            <a:r>
              <a:rPr kumimoji="1" lang="ja-JP" altLang="en-US" sz="2200" b="1" dirty="0">
                <a:latin typeface="+mn-ea"/>
              </a:rPr>
              <a:t>教習開始</a:t>
            </a:r>
            <a:r>
              <a:rPr kumimoji="1" lang="ja-JP" altLang="en-US" b="1" dirty="0">
                <a:latin typeface="+mn-ea"/>
              </a:rPr>
              <a:t>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1DDD2F-70F9-43A4-AF40-85C6B0976CC4}"/>
              </a:ext>
            </a:extLst>
          </p:cNvPr>
          <p:cNvSpPr txBox="1"/>
          <p:nvPr/>
        </p:nvSpPr>
        <p:spPr>
          <a:xfrm>
            <a:off x="324478" y="1102124"/>
            <a:ext cx="3096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22,000</a:t>
            </a:r>
            <a:r>
              <a:rPr kumimoji="1" lang="ja-JP" altLang="en-US" sz="2400" b="1" dirty="0"/>
              <a:t>円</a:t>
            </a:r>
            <a:r>
              <a:rPr kumimoji="1" lang="ja-JP" altLang="en-US" sz="1600" b="1" dirty="0">
                <a:latin typeface="+mn-ea"/>
              </a:rPr>
              <a:t>（税込）</a:t>
            </a:r>
            <a:endParaRPr kumimoji="1" lang="ja-JP" altLang="en-US" sz="3200" b="1" dirty="0">
              <a:latin typeface="+mn-ea"/>
            </a:endParaRPr>
          </a:p>
        </p:txBody>
      </p:sp>
      <p:sp>
        <p:nvSpPr>
          <p:cNvPr id="15" name="星: 16 pt 14">
            <a:extLst>
              <a:ext uri="{FF2B5EF4-FFF2-40B4-BE49-F238E27FC236}">
                <a16:creationId xmlns:a16="http://schemas.microsoft.com/office/drawing/2014/main" id="{0C24E7E8-5CA6-4E42-AADD-E14ADC3A1F33}"/>
              </a:ext>
            </a:extLst>
          </p:cNvPr>
          <p:cNvSpPr/>
          <p:nvPr/>
        </p:nvSpPr>
        <p:spPr>
          <a:xfrm>
            <a:off x="2893657" y="1172382"/>
            <a:ext cx="1070686" cy="587259"/>
          </a:xfrm>
          <a:prstGeom prst="star16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7482B1E-50B9-48D0-BB88-BD7FFB7972C9}"/>
              </a:ext>
            </a:extLst>
          </p:cNvPr>
          <p:cNvSpPr txBox="1"/>
          <p:nvPr/>
        </p:nvSpPr>
        <p:spPr>
          <a:xfrm>
            <a:off x="3049958" y="1228799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割引</a:t>
            </a:r>
          </a:p>
        </p:txBody>
      </p:sp>
      <p:sp>
        <p:nvSpPr>
          <p:cNvPr id="17" name="加算記号 16">
            <a:extLst>
              <a:ext uri="{FF2B5EF4-FFF2-40B4-BE49-F238E27FC236}">
                <a16:creationId xmlns:a16="http://schemas.microsoft.com/office/drawing/2014/main" id="{8CF49769-9910-454C-B5B9-68D62EF62E94}"/>
              </a:ext>
            </a:extLst>
          </p:cNvPr>
          <p:cNvSpPr/>
          <p:nvPr/>
        </p:nvSpPr>
        <p:spPr>
          <a:xfrm>
            <a:off x="1701036" y="1747183"/>
            <a:ext cx="380616" cy="336908"/>
          </a:xfrm>
          <a:prstGeom prst="mathPlus">
            <a:avLst>
              <a:gd name="adj1" fmla="val 139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0F5D209-A7AF-4D1E-8FB6-12852342B251}"/>
              </a:ext>
            </a:extLst>
          </p:cNvPr>
          <p:cNvGrpSpPr/>
          <p:nvPr/>
        </p:nvGrpSpPr>
        <p:grpSpPr>
          <a:xfrm>
            <a:off x="3143" y="2048797"/>
            <a:ext cx="4322214" cy="2135506"/>
            <a:chOff x="7144" y="2289474"/>
            <a:chExt cx="4380595" cy="2447502"/>
          </a:xfrm>
        </p:grpSpPr>
        <p:sp>
          <p:nvSpPr>
            <p:cNvPr id="18" name="四角形: 角を丸くする 17">
              <a:extLst>
                <a:ext uri="{FF2B5EF4-FFF2-40B4-BE49-F238E27FC236}">
                  <a16:creationId xmlns:a16="http://schemas.microsoft.com/office/drawing/2014/main" id="{7A9FCB1A-F14D-4009-8DFC-6D312751B03C}"/>
                </a:ext>
              </a:extLst>
            </p:cNvPr>
            <p:cNvSpPr/>
            <p:nvPr/>
          </p:nvSpPr>
          <p:spPr>
            <a:xfrm>
              <a:off x="44624" y="2326798"/>
              <a:ext cx="4104456" cy="2410178"/>
            </a:xfrm>
            <a:prstGeom prst="roundRect">
              <a:avLst>
                <a:gd name="adj" fmla="val 8447"/>
              </a:avLst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162A538F-D26B-43F5-842E-4613B42A13C2}"/>
                </a:ext>
              </a:extLst>
            </p:cNvPr>
            <p:cNvSpPr txBox="1"/>
            <p:nvPr/>
          </p:nvSpPr>
          <p:spPr>
            <a:xfrm>
              <a:off x="7144" y="2289474"/>
              <a:ext cx="22322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/>
                <a:t>②</a:t>
              </a:r>
              <a:r>
                <a:rPr kumimoji="1" lang="ja-JP" altLang="en-US" sz="2800" b="1" dirty="0"/>
                <a:t>グループ割</a:t>
              </a:r>
              <a:endParaRPr kumimoji="1" lang="ja-JP" altLang="en-US" sz="2400" b="1" dirty="0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0A713BAA-10FE-4986-AB9A-3BBD99282C37}"/>
                </a:ext>
              </a:extLst>
            </p:cNvPr>
            <p:cNvSpPr txBox="1"/>
            <p:nvPr/>
          </p:nvSpPr>
          <p:spPr>
            <a:xfrm>
              <a:off x="2155492" y="2426642"/>
              <a:ext cx="22322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友達と一緒の入校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9322FCA1-E90A-48D9-979C-74E3CAB99C47}"/>
                </a:ext>
              </a:extLst>
            </p:cNvPr>
            <p:cNvSpPr txBox="1"/>
            <p:nvPr/>
          </p:nvSpPr>
          <p:spPr>
            <a:xfrm>
              <a:off x="809811" y="2736493"/>
              <a:ext cx="2826683" cy="1292662"/>
            </a:xfrm>
            <a:prstGeom prst="rect">
              <a:avLst/>
            </a:prstGeom>
            <a:noFill/>
          </p:spPr>
          <p:txBody>
            <a:bodyPr wrap="square" tIns="0" rIns="72000" bIns="0" rtlCol="0">
              <a:spAutoFit/>
            </a:bodyPr>
            <a:lstStyle/>
            <a:p>
              <a:r>
                <a:rPr kumimoji="1" lang="en-US" altLang="ja-JP" dirty="0">
                  <a:latin typeface="+mn-ea"/>
                </a:rPr>
                <a:t>2</a:t>
              </a:r>
              <a:r>
                <a:rPr kumimoji="1" lang="ja-JP" altLang="en-US" dirty="0">
                  <a:latin typeface="+mn-ea"/>
                </a:rPr>
                <a:t>人で</a:t>
              </a:r>
              <a:r>
                <a:rPr kumimoji="1" lang="en-US" altLang="ja-JP" sz="2800" b="1" dirty="0"/>
                <a:t>5,500</a:t>
              </a:r>
              <a:r>
                <a:rPr kumimoji="1" lang="ja-JP" altLang="en-US" sz="2000" b="1" dirty="0"/>
                <a:t>円</a:t>
              </a:r>
              <a:r>
                <a:rPr kumimoji="1" lang="ja-JP" altLang="en-US" sz="1100" dirty="0">
                  <a:latin typeface="+mn-ea"/>
                </a:rPr>
                <a:t>（税込）</a:t>
              </a:r>
              <a:endParaRPr kumimoji="1" lang="en-US" altLang="ja-JP" sz="1100" dirty="0">
                <a:latin typeface="+mn-ea"/>
              </a:endParaRPr>
            </a:p>
            <a:p>
              <a:r>
                <a:rPr kumimoji="1" lang="en-US" altLang="ja-JP" dirty="0">
                  <a:latin typeface="+mn-ea"/>
                </a:rPr>
                <a:t>3</a:t>
              </a:r>
              <a:r>
                <a:rPr kumimoji="1" lang="ja-JP" altLang="en-US" dirty="0">
                  <a:latin typeface="+mn-ea"/>
                </a:rPr>
                <a:t>人で</a:t>
              </a:r>
              <a:r>
                <a:rPr kumimoji="1" lang="en-US" altLang="ja-JP" sz="2800" b="1" dirty="0"/>
                <a:t>6,600</a:t>
              </a:r>
              <a:r>
                <a:rPr kumimoji="1" lang="ja-JP" altLang="en-US" sz="2000" b="1" dirty="0"/>
                <a:t>円</a:t>
              </a:r>
              <a:r>
                <a:rPr kumimoji="1" lang="ja-JP" altLang="en-US" sz="1100" dirty="0">
                  <a:latin typeface="+mn-ea"/>
                </a:rPr>
                <a:t>（税込）</a:t>
              </a:r>
              <a:endParaRPr kumimoji="1" lang="en-US" altLang="ja-JP" sz="1100" dirty="0">
                <a:latin typeface="+mn-ea"/>
              </a:endParaRPr>
            </a:p>
            <a:p>
              <a:r>
                <a:rPr kumimoji="1" lang="en-US" altLang="ja-JP" dirty="0">
                  <a:latin typeface="+mn-ea"/>
                </a:rPr>
                <a:t>4</a:t>
              </a:r>
              <a:r>
                <a:rPr kumimoji="1" lang="ja-JP" altLang="en-US" dirty="0">
                  <a:latin typeface="+mn-ea"/>
                </a:rPr>
                <a:t>人で</a:t>
              </a:r>
              <a:r>
                <a:rPr kumimoji="1" lang="en-US" altLang="ja-JP" sz="2800" b="1" dirty="0"/>
                <a:t>7,700</a:t>
              </a:r>
              <a:r>
                <a:rPr kumimoji="1" lang="ja-JP" altLang="en-US" sz="2000" b="1" dirty="0"/>
                <a:t>円</a:t>
              </a:r>
              <a:r>
                <a:rPr kumimoji="1" lang="ja-JP" altLang="en-US" sz="1050" dirty="0">
                  <a:latin typeface="+mn-ea"/>
                </a:rPr>
                <a:t>（税込）</a:t>
              </a:r>
              <a:endParaRPr kumimoji="1" lang="ja-JP" altLang="en-US" dirty="0">
                <a:latin typeface="+mn-ea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0C8F3639-BA33-496F-8F54-2E0535938994}"/>
                </a:ext>
              </a:extLst>
            </p:cNvPr>
            <p:cNvSpPr txBox="1"/>
            <p:nvPr/>
          </p:nvSpPr>
          <p:spPr>
            <a:xfrm>
              <a:off x="419217" y="4000511"/>
              <a:ext cx="324036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+mn-ea"/>
                </a:rPr>
                <a:t>５人で</a:t>
              </a:r>
              <a:r>
                <a:rPr kumimoji="1" lang="en-US" altLang="ja-JP" sz="4000" b="1" dirty="0"/>
                <a:t>8,800</a:t>
              </a:r>
              <a:r>
                <a:rPr kumimoji="1" lang="ja-JP" altLang="en-US" sz="2000" b="1" dirty="0">
                  <a:latin typeface="+mn-ea"/>
                </a:rPr>
                <a:t>円</a:t>
              </a:r>
              <a:r>
                <a:rPr kumimoji="1" lang="ja-JP" altLang="en-US" sz="1050" b="1" dirty="0">
                  <a:latin typeface="+mn-ea"/>
                </a:rPr>
                <a:t>（税込）</a:t>
              </a:r>
              <a:endParaRPr kumimoji="1" lang="ja-JP" altLang="en-US" dirty="0">
                <a:latin typeface="+mn-ea"/>
              </a:endParaRPr>
            </a:p>
          </p:txBody>
        </p:sp>
        <p:sp>
          <p:nvSpPr>
            <p:cNvPr id="24" name="星: 16 pt 23">
              <a:extLst>
                <a:ext uri="{FF2B5EF4-FFF2-40B4-BE49-F238E27FC236}">
                  <a16:creationId xmlns:a16="http://schemas.microsoft.com/office/drawing/2014/main" id="{3DB5708B-A9B5-4E32-9A31-94D76AA03EFF}"/>
                </a:ext>
              </a:extLst>
            </p:cNvPr>
            <p:cNvSpPr/>
            <p:nvPr/>
          </p:nvSpPr>
          <p:spPr>
            <a:xfrm>
              <a:off x="2973692" y="3042209"/>
              <a:ext cx="962674" cy="1269555"/>
            </a:xfrm>
            <a:prstGeom prst="star16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09BEDC71-0B72-47EB-8B9F-27A609A2C610}"/>
                </a:ext>
              </a:extLst>
            </p:cNvPr>
            <p:cNvSpPr txBox="1"/>
            <p:nvPr/>
          </p:nvSpPr>
          <p:spPr>
            <a:xfrm>
              <a:off x="3178030" y="3288310"/>
              <a:ext cx="553998" cy="88207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400" b="1" dirty="0"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割引</a:t>
              </a: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709BB8A6-46EC-42B6-9218-D8EDC278D783}"/>
                </a:ext>
              </a:extLst>
            </p:cNvPr>
            <p:cNvSpPr txBox="1"/>
            <p:nvPr/>
          </p:nvSpPr>
          <p:spPr>
            <a:xfrm>
              <a:off x="86430" y="3996599"/>
              <a:ext cx="6655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最大</a:t>
              </a:r>
            </a:p>
          </p:txBody>
        </p:sp>
      </p:grpSp>
      <p:sp>
        <p:nvSpPr>
          <p:cNvPr id="29" name="加算記号 28">
            <a:extLst>
              <a:ext uri="{FF2B5EF4-FFF2-40B4-BE49-F238E27FC236}">
                <a16:creationId xmlns:a16="http://schemas.microsoft.com/office/drawing/2014/main" id="{D208D980-6F79-4FB5-814C-C91614F8FA59}"/>
              </a:ext>
            </a:extLst>
          </p:cNvPr>
          <p:cNvSpPr/>
          <p:nvPr/>
        </p:nvSpPr>
        <p:spPr>
          <a:xfrm>
            <a:off x="1704144" y="4156584"/>
            <a:ext cx="391375" cy="334438"/>
          </a:xfrm>
          <a:prstGeom prst="mathPlus">
            <a:avLst>
              <a:gd name="adj1" fmla="val 139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ED373506-0741-47F3-9D6D-3433046997D9}"/>
              </a:ext>
            </a:extLst>
          </p:cNvPr>
          <p:cNvGrpSpPr/>
          <p:nvPr/>
        </p:nvGrpSpPr>
        <p:grpSpPr>
          <a:xfrm>
            <a:off x="-19078" y="4492426"/>
            <a:ext cx="4141903" cy="1145335"/>
            <a:chOff x="886" y="5140931"/>
            <a:chExt cx="4175577" cy="1145335"/>
          </a:xfrm>
        </p:grpSpPr>
        <p:sp>
          <p:nvSpPr>
            <p:cNvPr id="30" name="四角形: 角を丸くする 29">
              <a:extLst>
                <a:ext uri="{FF2B5EF4-FFF2-40B4-BE49-F238E27FC236}">
                  <a16:creationId xmlns:a16="http://schemas.microsoft.com/office/drawing/2014/main" id="{66A1C546-D66A-435C-8CEE-302352C68B31}"/>
                </a:ext>
              </a:extLst>
            </p:cNvPr>
            <p:cNvSpPr/>
            <p:nvPr/>
          </p:nvSpPr>
          <p:spPr>
            <a:xfrm>
              <a:off x="44624" y="5146276"/>
              <a:ext cx="4100904" cy="1102868"/>
            </a:xfrm>
            <a:prstGeom prst="round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25E7184C-8E12-4286-873E-23D9743AEA31}"/>
                </a:ext>
              </a:extLst>
            </p:cNvPr>
            <p:cNvSpPr txBox="1"/>
            <p:nvPr/>
          </p:nvSpPr>
          <p:spPr>
            <a:xfrm>
              <a:off x="886" y="5140931"/>
              <a:ext cx="20882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/>
                <a:t>③</a:t>
              </a:r>
              <a:r>
                <a:rPr kumimoji="1" lang="ja-JP" altLang="en-US" sz="2800" b="1" dirty="0"/>
                <a:t>前予約割</a:t>
              </a:r>
              <a:endParaRPr kumimoji="1" lang="ja-JP" altLang="en-US" sz="2400" b="1" dirty="0"/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5FB43400-4CB9-4B2D-BE0F-5DC8173B0386}"/>
                </a:ext>
              </a:extLst>
            </p:cNvPr>
            <p:cNvSpPr txBox="1"/>
            <p:nvPr/>
          </p:nvSpPr>
          <p:spPr>
            <a:xfrm>
              <a:off x="1872207" y="5270333"/>
              <a:ext cx="2304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/>
                <a:t>18</a:t>
              </a:r>
              <a:r>
                <a:rPr kumimoji="1" lang="ja-JP" altLang="en-US" dirty="0"/>
                <a:t>歳誕生日前の予約</a:t>
              </a: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DDB8308C-F37A-4956-BDD3-CF1E9DFF3114}"/>
                </a:ext>
              </a:extLst>
            </p:cNvPr>
            <p:cNvSpPr txBox="1"/>
            <p:nvPr/>
          </p:nvSpPr>
          <p:spPr>
            <a:xfrm>
              <a:off x="619211" y="5516825"/>
              <a:ext cx="324036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400" b="1" dirty="0"/>
                <a:t>5,500</a:t>
              </a:r>
              <a:r>
                <a:rPr kumimoji="1" lang="ja-JP" altLang="en-US" sz="2400" b="1" dirty="0"/>
                <a:t>円</a:t>
              </a:r>
              <a:r>
                <a:rPr kumimoji="1" lang="ja-JP" altLang="en-US" sz="1100" b="1" dirty="0">
                  <a:latin typeface="+mn-ea"/>
                </a:rPr>
                <a:t>（税込）</a:t>
              </a:r>
              <a:endParaRPr kumimoji="1" lang="ja-JP" altLang="en-US" sz="1600" dirty="0">
                <a:latin typeface="+mn-ea"/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6C6F4A02-01C7-4472-9DB6-97F002342C85}"/>
                </a:ext>
              </a:extLst>
            </p:cNvPr>
            <p:cNvSpPr txBox="1"/>
            <p:nvPr/>
          </p:nvSpPr>
          <p:spPr>
            <a:xfrm>
              <a:off x="2958676" y="56707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割引</a:t>
              </a:r>
            </a:p>
          </p:txBody>
        </p:sp>
        <p:sp>
          <p:nvSpPr>
            <p:cNvPr id="38" name="星: 16 pt 37">
              <a:extLst>
                <a:ext uri="{FF2B5EF4-FFF2-40B4-BE49-F238E27FC236}">
                  <a16:creationId xmlns:a16="http://schemas.microsoft.com/office/drawing/2014/main" id="{C386F125-569B-4CE4-9C22-35ABF30B715A}"/>
                </a:ext>
              </a:extLst>
            </p:cNvPr>
            <p:cNvSpPr/>
            <p:nvPr/>
          </p:nvSpPr>
          <p:spPr>
            <a:xfrm>
              <a:off x="2821131" y="5614343"/>
              <a:ext cx="1070686" cy="587259"/>
            </a:xfrm>
            <a:prstGeom prst="star16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9" name="矢印: 下 38">
            <a:extLst>
              <a:ext uri="{FF2B5EF4-FFF2-40B4-BE49-F238E27FC236}">
                <a16:creationId xmlns:a16="http://schemas.microsoft.com/office/drawing/2014/main" id="{3D807778-BCE8-4FBC-B9E7-6589896C0469}"/>
              </a:ext>
            </a:extLst>
          </p:cNvPr>
          <p:cNvSpPr/>
          <p:nvPr/>
        </p:nvSpPr>
        <p:spPr>
          <a:xfrm>
            <a:off x="1607891" y="5593008"/>
            <a:ext cx="580290" cy="305836"/>
          </a:xfrm>
          <a:prstGeom prst="downArrow">
            <a:avLst>
              <a:gd name="adj1" fmla="val 50000"/>
              <a:gd name="adj2" fmla="val 635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6E1DA1F-4316-4360-B1DB-91C64D792BCF}"/>
              </a:ext>
            </a:extLst>
          </p:cNvPr>
          <p:cNvSpPr txBox="1"/>
          <p:nvPr/>
        </p:nvSpPr>
        <p:spPr>
          <a:xfrm>
            <a:off x="456131" y="6075940"/>
            <a:ext cx="1584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①</a:t>
            </a:r>
            <a:r>
              <a:rPr kumimoji="1" lang="ja-JP" altLang="en-US" sz="900" dirty="0"/>
              <a:t>＋</a:t>
            </a:r>
            <a:r>
              <a:rPr kumimoji="1" lang="ja-JP" altLang="en-US" sz="1050" dirty="0"/>
              <a:t>②</a:t>
            </a:r>
            <a:r>
              <a:rPr kumimoji="1" lang="ja-JP" altLang="en-US" sz="900" dirty="0"/>
              <a:t>（</a:t>
            </a:r>
            <a:r>
              <a:rPr kumimoji="1" lang="en-US" altLang="ja-JP" sz="900" dirty="0"/>
              <a:t>5</a:t>
            </a:r>
            <a:r>
              <a:rPr kumimoji="1" lang="ja-JP" altLang="en-US" sz="900" dirty="0"/>
              <a:t>人）＋</a:t>
            </a:r>
            <a:r>
              <a:rPr kumimoji="1" lang="ja-JP" altLang="en-US" sz="1050" dirty="0"/>
              <a:t>③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41EFF6E4-D14D-4338-BBAF-D2B40C549E1A}"/>
              </a:ext>
            </a:extLst>
          </p:cNvPr>
          <p:cNvSpPr txBox="1"/>
          <p:nvPr/>
        </p:nvSpPr>
        <p:spPr>
          <a:xfrm>
            <a:off x="216693" y="5803662"/>
            <a:ext cx="2188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最大割引金額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DF1D54EF-9F9D-42C2-95C1-6F04A229D57D}"/>
              </a:ext>
            </a:extLst>
          </p:cNvPr>
          <p:cNvSpPr txBox="1"/>
          <p:nvPr/>
        </p:nvSpPr>
        <p:spPr>
          <a:xfrm>
            <a:off x="1526392" y="5937306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36,300</a:t>
            </a:r>
            <a:r>
              <a:rPr kumimoji="1" lang="ja-JP" altLang="en-US" sz="2400" b="1" dirty="0"/>
              <a:t>円</a:t>
            </a:r>
            <a:r>
              <a:rPr kumimoji="1" lang="ja-JP" altLang="en-US" sz="1400" dirty="0"/>
              <a:t>（</a:t>
            </a:r>
            <a:r>
              <a:rPr kumimoji="1" lang="ja-JP" altLang="en-US" sz="1200" dirty="0"/>
              <a:t>税込）</a:t>
            </a:r>
            <a:endParaRPr kumimoji="1" lang="ja-JP" altLang="en-US" sz="3600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214503A-8484-4C4F-B94D-70C74DE4C48F}"/>
              </a:ext>
            </a:extLst>
          </p:cNvPr>
          <p:cNvSpPr txBox="1"/>
          <p:nvPr/>
        </p:nvSpPr>
        <p:spPr>
          <a:xfrm>
            <a:off x="24660" y="6604431"/>
            <a:ext cx="44011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最大割引適用後料金</a:t>
            </a:r>
            <a:r>
              <a:rPr kumimoji="1" lang="ja-JP" altLang="en-US" sz="1600" dirty="0"/>
              <a:t>（検定料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回分含む）</a:t>
            </a:r>
            <a:endParaRPr kumimoji="1" lang="ja-JP" altLang="en-US" dirty="0"/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DFFEFFDA-4157-47C3-9F2C-681F6B78104D}"/>
              </a:ext>
            </a:extLst>
          </p:cNvPr>
          <p:cNvGrpSpPr/>
          <p:nvPr/>
        </p:nvGrpSpPr>
        <p:grpSpPr>
          <a:xfrm>
            <a:off x="-20892" y="6974746"/>
            <a:ext cx="7036614" cy="1773523"/>
            <a:chOff x="-19078" y="7384432"/>
            <a:chExt cx="7036614" cy="1773523"/>
          </a:xfrm>
        </p:grpSpPr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8EBD2D28-52A9-4737-B387-3EFF6EF64392}"/>
                </a:ext>
              </a:extLst>
            </p:cNvPr>
            <p:cNvSpPr txBox="1"/>
            <p:nvPr/>
          </p:nvSpPr>
          <p:spPr>
            <a:xfrm>
              <a:off x="2652434" y="7678021"/>
              <a:ext cx="167473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/>
                <a:t>334,510</a:t>
              </a:r>
              <a:r>
                <a:rPr kumimoji="1" lang="ja-JP" altLang="en-US" sz="900" dirty="0"/>
                <a:t>円</a:t>
              </a:r>
              <a:r>
                <a:rPr kumimoji="1" lang="ja-JP" altLang="en-US" sz="800" dirty="0"/>
                <a:t>（税込）のところ</a:t>
              </a:r>
              <a:endParaRPr kumimoji="1" lang="ja-JP" altLang="en-US" sz="1600" dirty="0"/>
            </a:p>
          </p:txBody>
        </p: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C0FD9398-182A-470B-BFB3-D047C045A1B3}"/>
                </a:ext>
              </a:extLst>
            </p:cNvPr>
            <p:cNvSpPr txBox="1"/>
            <p:nvPr/>
          </p:nvSpPr>
          <p:spPr>
            <a:xfrm>
              <a:off x="2052521" y="8050405"/>
              <a:ext cx="22746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/>
                <a:t>298,210</a:t>
              </a:r>
              <a:r>
                <a:rPr kumimoji="1" lang="ja-JP" altLang="en-US" sz="1600" b="1" dirty="0"/>
                <a:t>円</a:t>
              </a:r>
              <a:r>
                <a:rPr kumimoji="1" lang="ja-JP" altLang="en-US" sz="1100" b="1" dirty="0"/>
                <a:t>（税込）</a:t>
              </a:r>
              <a:endParaRPr kumimoji="1" lang="ja-JP" altLang="en-US" b="1" dirty="0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73B85C79-938A-4A57-A63C-BB869B10486E}"/>
                </a:ext>
              </a:extLst>
            </p:cNvPr>
            <p:cNvSpPr txBox="1"/>
            <p:nvPr/>
          </p:nvSpPr>
          <p:spPr>
            <a:xfrm>
              <a:off x="485652" y="8818583"/>
              <a:ext cx="42282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/>
                <a:t>・</a:t>
              </a:r>
              <a:r>
                <a:rPr kumimoji="1" lang="ja-JP" altLang="en-US" sz="1200" dirty="0"/>
                <a:t>仮免申請料　</a:t>
              </a:r>
              <a:r>
                <a:rPr kumimoji="1" lang="en-US" altLang="ja-JP" sz="1400" dirty="0"/>
                <a:t>1,700</a:t>
              </a:r>
              <a:r>
                <a:rPr kumimoji="1" lang="ja-JP" altLang="en-US" sz="1400" dirty="0"/>
                <a:t>円　・</a:t>
              </a:r>
              <a:r>
                <a:rPr kumimoji="1" lang="ja-JP" altLang="en-US" sz="1200" dirty="0"/>
                <a:t>仮免交付料　</a:t>
              </a:r>
              <a:r>
                <a:rPr kumimoji="1" lang="en-US" altLang="ja-JP" sz="1400" dirty="0"/>
                <a:t>1,150</a:t>
              </a:r>
              <a:r>
                <a:rPr kumimoji="1" lang="ja-JP" altLang="en-US" sz="1400" dirty="0"/>
                <a:t>円</a:t>
              </a:r>
            </a:p>
          </p:txBody>
        </p:sp>
        <p:grpSp>
          <p:nvGrpSpPr>
            <p:cNvPr id="33" name="グループ化 32">
              <a:extLst>
                <a:ext uri="{FF2B5EF4-FFF2-40B4-BE49-F238E27FC236}">
                  <a16:creationId xmlns:a16="http://schemas.microsoft.com/office/drawing/2014/main" id="{4A7E73B9-07FF-46AE-A31E-DFDF4E1C1E17}"/>
                </a:ext>
              </a:extLst>
            </p:cNvPr>
            <p:cNvGrpSpPr/>
            <p:nvPr/>
          </p:nvGrpSpPr>
          <p:grpSpPr>
            <a:xfrm>
              <a:off x="-19078" y="7386557"/>
              <a:ext cx="4237490" cy="1771398"/>
              <a:chOff x="-19078" y="7386557"/>
              <a:chExt cx="4237490" cy="1771398"/>
            </a:xfrm>
          </p:grpSpPr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3F08CD6D-7FC2-4C89-8E8C-B0604C454CEA}"/>
                  </a:ext>
                </a:extLst>
              </p:cNvPr>
              <p:cNvSpPr/>
              <p:nvPr/>
            </p:nvSpPr>
            <p:spPr>
              <a:xfrm>
                <a:off x="49452" y="7386558"/>
                <a:ext cx="1988474" cy="1191833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正方形/長方形 51">
                <a:extLst>
                  <a:ext uri="{FF2B5EF4-FFF2-40B4-BE49-F238E27FC236}">
                    <a16:creationId xmlns:a16="http://schemas.microsoft.com/office/drawing/2014/main" id="{0B6BF911-BD61-46D5-A278-7FE1F065FD5F}"/>
                  </a:ext>
                </a:extLst>
              </p:cNvPr>
              <p:cNvSpPr/>
              <p:nvPr/>
            </p:nvSpPr>
            <p:spPr>
              <a:xfrm>
                <a:off x="2089118" y="7393158"/>
                <a:ext cx="2039303" cy="118528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楕円 52">
                <a:extLst>
                  <a:ext uri="{FF2B5EF4-FFF2-40B4-BE49-F238E27FC236}">
                    <a16:creationId xmlns:a16="http://schemas.microsoft.com/office/drawing/2014/main" id="{003A87DF-0198-48E3-B171-0DCFBC208D86}"/>
                  </a:ext>
                </a:extLst>
              </p:cNvPr>
              <p:cNvSpPr/>
              <p:nvPr/>
            </p:nvSpPr>
            <p:spPr>
              <a:xfrm>
                <a:off x="51074" y="7414380"/>
                <a:ext cx="549532" cy="326521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4" name="楕円 53">
                <a:extLst>
                  <a:ext uri="{FF2B5EF4-FFF2-40B4-BE49-F238E27FC236}">
                    <a16:creationId xmlns:a16="http://schemas.microsoft.com/office/drawing/2014/main" id="{3026CD33-4FD8-43E6-8B2E-73C3EE40909F}"/>
                  </a:ext>
                </a:extLst>
              </p:cNvPr>
              <p:cNvSpPr/>
              <p:nvPr/>
            </p:nvSpPr>
            <p:spPr>
              <a:xfrm>
                <a:off x="2104645" y="7400655"/>
                <a:ext cx="534861" cy="337319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195BD4F7-7133-4AF7-8396-76B7445DFB45}"/>
                  </a:ext>
                </a:extLst>
              </p:cNvPr>
              <p:cNvSpPr txBox="1"/>
              <p:nvPr/>
            </p:nvSpPr>
            <p:spPr>
              <a:xfrm>
                <a:off x="2097680" y="7386557"/>
                <a:ext cx="6390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/>
                  <a:t>ＭＴ</a:t>
                </a:r>
              </a:p>
            </p:txBody>
          </p:sp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278B5F60-E3F2-4CC9-9630-84F3B945B999}"/>
                  </a:ext>
                </a:extLst>
              </p:cNvPr>
              <p:cNvSpPr txBox="1"/>
              <p:nvPr/>
            </p:nvSpPr>
            <p:spPr>
              <a:xfrm>
                <a:off x="79881" y="7395785"/>
                <a:ext cx="5495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/>
                  <a:t>ＡＴ</a:t>
                </a:r>
              </a:p>
            </p:txBody>
          </p:sp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0DE63DC4-B443-4262-B139-30E0C081EF6A}"/>
                  </a:ext>
                </a:extLst>
              </p:cNvPr>
              <p:cNvSpPr txBox="1"/>
              <p:nvPr/>
            </p:nvSpPr>
            <p:spPr>
              <a:xfrm>
                <a:off x="485652" y="7431927"/>
                <a:ext cx="1675786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 dirty="0"/>
                  <a:t>（所持免なし・原付免許持）</a:t>
                </a:r>
              </a:p>
            </p:txBody>
          </p:sp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6FA5ABE2-2149-417C-842D-72CDB1E03C98}"/>
                  </a:ext>
                </a:extLst>
              </p:cNvPr>
              <p:cNvSpPr txBox="1"/>
              <p:nvPr/>
            </p:nvSpPr>
            <p:spPr>
              <a:xfrm>
                <a:off x="2542625" y="7431557"/>
                <a:ext cx="1675787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 dirty="0"/>
                  <a:t>（所持免なし・原付免許持）</a:t>
                </a:r>
              </a:p>
            </p:txBody>
          </p:sp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A24E14ED-9BC3-4156-8074-75705BBF65BD}"/>
                  </a:ext>
                </a:extLst>
              </p:cNvPr>
              <p:cNvSpPr txBox="1"/>
              <p:nvPr/>
            </p:nvSpPr>
            <p:spPr>
              <a:xfrm>
                <a:off x="-19078" y="7755889"/>
                <a:ext cx="81761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800" dirty="0"/>
                  <a:t>290,600</a:t>
                </a:r>
                <a:r>
                  <a:rPr kumimoji="1" lang="ja-JP" altLang="en-US" sz="600" dirty="0"/>
                  <a:t>円</a:t>
                </a:r>
                <a:r>
                  <a:rPr kumimoji="1" lang="ja-JP" altLang="en-US" sz="500" dirty="0"/>
                  <a:t>（税抜）</a:t>
                </a:r>
                <a:endParaRPr kumimoji="1" lang="ja-JP" altLang="en-US" sz="700" dirty="0"/>
              </a:p>
            </p:txBody>
          </p:sp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6E485511-E35D-4555-B1F0-262686D54F10}"/>
                  </a:ext>
                </a:extLst>
              </p:cNvPr>
              <p:cNvSpPr txBox="1"/>
              <p:nvPr/>
            </p:nvSpPr>
            <p:spPr>
              <a:xfrm>
                <a:off x="593163" y="7692358"/>
                <a:ext cx="165651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/>
                  <a:t>319,660</a:t>
                </a:r>
                <a:r>
                  <a:rPr kumimoji="1" lang="ja-JP" altLang="en-US" sz="900" dirty="0"/>
                  <a:t>円</a:t>
                </a:r>
                <a:r>
                  <a:rPr kumimoji="1" lang="ja-JP" altLang="en-US" sz="800" dirty="0"/>
                  <a:t>（税込）のところ</a:t>
                </a:r>
                <a:endParaRPr kumimoji="1" lang="ja-JP" altLang="en-US" sz="1600" dirty="0"/>
              </a:p>
            </p:txBody>
          </p:sp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5D7B0F27-AF48-43BC-88CC-3230F85AAA41}"/>
                  </a:ext>
                </a:extLst>
              </p:cNvPr>
              <p:cNvSpPr txBox="1"/>
              <p:nvPr/>
            </p:nvSpPr>
            <p:spPr>
              <a:xfrm>
                <a:off x="11972" y="7966334"/>
                <a:ext cx="14011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100" dirty="0"/>
                  <a:t>257,600</a:t>
                </a:r>
                <a:r>
                  <a:rPr kumimoji="1" lang="ja-JP" altLang="en-US" sz="900" dirty="0"/>
                  <a:t>円</a:t>
                </a:r>
                <a:r>
                  <a:rPr kumimoji="1" lang="ja-JP" altLang="en-US" sz="700" dirty="0"/>
                  <a:t>（税抜）</a:t>
                </a:r>
                <a:endParaRPr kumimoji="1" lang="ja-JP" altLang="en-US" sz="1200" dirty="0"/>
              </a:p>
            </p:txBody>
          </p:sp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EB726100-5EA2-4C92-991B-0A2FF4D80D17}"/>
                  </a:ext>
                </a:extLst>
              </p:cNvPr>
              <p:cNvSpPr txBox="1"/>
              <p:nvPr/>
            </p:nvSpPr>
            <p:spPr>
              <a:xfrm>
                <a:off x="11971" y="8064829"/>
                <a:ext cx="224990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3200" b="1" dirty="0"/>
                  <a:t>283,360</a:t>
                </a:r>
                <a:r>
                  <a:rPr kumimoji="1" lang="ja-JP" altLang="en-US" sz="1600" b="1" dirty="0"/>
                  <a:t>円</a:t>
                </a:r>
                <a:r>
                  <a:rPr kumimoji="1" lang="ja-JP" altLang="en-US" sz="1100" b="1" dirty="0"/>
                  <a:t>（税込）</a:t>
                </a:r>
                <a:endParaRPr kumimoji="1" lang="ja-JP" altLang="en-US" b="1" dirty="0"/>
              </a:p>
            </p:txBody>
          </p:sp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8A186748-8E88-484C-834D-B1DC2B402124}"/>
                  </a:ext>
                </a:extLst>
              </p:cNvPr>
              <p:cNvSpPr txBox="1"/>
              <p:nvPr/>
            </p:nvSpPr>
            <p:spPr>
              <a:xfrm>
                <a:off x="2033578" y="7751464"/>
                <a:ext cx="81761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800" dirty="0"/>
                  <a:t>304,100</a:t>
                </a:r>
                <a:r>
                  <a:rPr kumimoji="1" lang="ja-JP" altLang="en-US" sz="600" dirty="0"/>
                  <a:t>円</a:t>
                </a:r>
                <a:r>
                  <a:rPr kumimoji="1" lang="ja-JP" altLang="en-US" sz="500" dirty="0"/>
                  <a:t>（税抜）</a:t>
                </a:r>
                <a:endParaRPr kumimoji="1" lang="ja-JP" altLang="en-US" sz="700" dirty="0"/>
              </a:p>
            </p:txBody>
          </p:sp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83A288DF-4DB3-4501-B6E3-060C1908CE9C}"/>
                  </a:ext>
                </a:extLst>
              </p:cNvPr>
              <p:cNvSpPr txBox="1"/>
              <p:nvPr/>
            </p:nvSpPr>
            <p:spPr>
              <a:xfrm>
                <a:off x="2040991" y="7979062"/>
                <a:ext cx="14011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100" dirty="0"/>
                  <a:t>271,100</a:t>
                </a:r>
                <a:r>
                  <a:rPr kumimoji="1" lang="ja-JP" altLang="en-US" sz="900" dirty="0"/>
                  <a:t>円</a:t>
                </a:r>
                <a:r>
                  <a:rPr kumimoji="1" lang="ja-JP" altLang="en-US" sz="700" dirty="0"/>
                  <a:t>（税抜）</a:t>
                </a:r>
                <a:endParaRPr kumimoji="1" lang="ja-JP" altLang="en-US" sz="1200" dirty="0"/>
              </a:p>
            </p:txBody>
          </p:sp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9447FCB0-C0FA-4774-B178-08AC571A43C8}"/>
                  </a:ext>
                </a:extLst>
              </p:cNvPr>
              <p:cNvSpPr txBox="1"/>
              <p:nvPr/>
            </p:nvSpPr>
            <p:spPr>
              <a:xfrm>
                <a:off x="-9938" y="8573180"/>
                <a:ext cx="394299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b="1" dirty="0"/>
                  <a:t>別途料金</a:t>
                </a:r>
                <a:r>
                  <a:rPr kumimoji="1" lang="ja-JP" altLang="en-US" sz="1050" dirty="0"/>
                  <a:t>（栃木県収入証紙代）</a:t>
                </a:r>
                <a:endParaRPr kumimoji="1" lang="ja-JP" altLang="en-US" dirty="0"/>
              </a:p>
            </p:txBody>
          </p:sp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F3F6D2F1-ACCA-46CA-BF52-312333F19DCB}"/>
                  </a:ext>
                </a:extLst>
              </p:cNvPr>
              <p:cNvSpPr/>
              <p:nvPr/>
            </p:nvSpPr>
            <p:spPr>
              <a:xfrm>
                <a:off x="44624" y="8614533"/>
                <a:ext cx="4095719" cy="54342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A7F8A490-9BC3-4B08-8430-833BAD3E58A5}"/>
                </a:ext>
              </a:extLst>
            </p:cNvPr>
            <p:cNvSpPr/>
            <p:nvPr/>
          </p:nvSpPr>
          <p:spPr>
            <a:xfrm>
              <a:off x="4174202" y="7384432"/>
              <a:ext cx="2529016" cy="177352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28539E20-42CB-4848-91BB-59F0D20EA3DC}"/>
                </a:ext>
              </a:extLst>
            </p:cNvPr>
            <p:cNvSpPr txBox="1"/>
            <p:nvPr/>
          </p:nvSpPr>
          <p:spPr>
            <a:xfrm>
              <a:off x="4150692" y="7415855"/>
              <a:ext cx="2529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/>
                <a:t>技能教習追加料金</a:t>
              </a:r>
              <a:endParaRPr kumimoji="1" lang="ja-JP" altLang="en-US" sz="1600" dirty="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E4DC261-AD8A-4BE9-A3DC-E583105ABC04}"/>
                </a:ext>
              </a:extLst>
            </p:cNvPr>
            <p:cNvSpPr txBox="1"/>
            <p:nvPr/>
          </p:nvSpPr>
          <p:spPr>
            <a:xfrm>
              <a:off x="4659746" y="7702703"/>
              <a:ext cx="23577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/>
                <a:t>1</a:t>
              </a:r>
              <a:r>
                <a:rPr kumimoji="1" lang="ja-JP" altLang="en-US" sz="1600" dirty="0"/>
                <a:t>時限　</a:t>
              </a:r>
              <a:r>
                <a:rPr kumimoji="1" lang="en-US" altLang="ja-JP" dirty="0"/>
                <a:t>4,950</a:t>
              </a:r>
              <a:r>
                <a:rPr kumimoji="1" lang="ja-JP" altLang="en-US" dirty="0"/>
                <a:t>円</a:t>
              </a:r>
              <a:r>
                <a:rPr kumimoji="1" lang="ja-JP" altLang="en-US" sz="1400" dirty="0"/>
                <a:t>（税込）</a:t>
              </a:r>
              <a:endParaRPr kumimoji="1" lang="ja-JP" altLang="en-US" dirty="0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218E4648-E5AB-4CF9-8B15-88143C5FBE29}"/>
                </a:ext>
              </a:extLst>
            </p:cNvPr>
            <p:cNvSpPr txBox="1"/>
            <p:nvPr/>
          </p:nvSpPr>
          <p:spPr>
            <a:xfrm>
              <a:off x="4124639" y="8191934"/>
              <a:ext cx="268390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/>
                <a:t>・</a:t>
              </a:r>
              <a:r>
                <a:rPr kumimoji="1" lang="ja-JP" altLang="en-US" sz="1200" dirty="0"/>
                <a:t>技能検定再受験料　　　　   </a:t>
              </a:r>
              <a:r>
                <a:rPr kumimoji="1" lang="en-US" altLang="ja-JP" sz="1400" dirty="0"/>
                <a:t>7,700</a:t>
              </a:r>
              <a:r>
                <a:rPr kumimoji="1" lang="ja-JP" altLang="en-US" sz="1400" dirty="0"/>
                <a:t>円</a:t>
              </a:r>
              <a:endParaRPr kumimoji="1" lang="en-US" altLang="ja-JP" sz="1400" dirty="0"/>
            </a:p>
            <a:p>
              <a:r>
                <a:rPr kumimoji="1" lang="ja-JP" altLang="en-US" sz="1400" dirty="0"/>
                <a:t>・</a:t>
              </a:r>
              <a:r>
                <a:rPr kumimoji="1" lang="ja-JP" altLang="en-US" sz="1200" dirty="0"/>
                <a:t>仮免学科試験再受験料　　</a:t>
              </a:r>
              <a:r>
                <a:rPr kumimoji="1" lang="en-US" altLang="ja-JP" sz="1400" dirty="0"/>
                <a:t>5,500</a:t>
              </a:r>
              <a:r>
                <a:rPr kumimoji="1" lang="ja-JP" altLang="en-US" sz="1400" dirty="0"/>
                <a:t>円</a:t>
              </a:r>
              <a:endParaRPr kumimoji="1" lang="en-US" altLang="ja-JP" sz="1400" dirty="0"/>
            </a:p>
            <a:p>
              <a:r>
                <a:rPr kumimoji="1" lang="ja-JP" altLang="en-US" sz="1400" dirty="0"/>
                <a:t>・</a:t>
              </a:r>
              <a:r>
                <a:rPr kumimoji="1" lang="ja-JP" altLang="en-US" sz="1200" dirty="0"/>
                <a:t>仮免学科試験再受験料　　</a:t>
              </a:r>
              <a:r>
                <a:rPr kumimoji="1" lang="en-US" altLang="ja-JP" sz="1400" dirty="0"/>
                <a:t>1,700</a:t>
              </a:r>
              <a:r>
                <a:rPr kumimoji="1" lang="ja-JP" altLang="en-US" sz="1400" dirty="0"/>
                <a:t>円</a:t>
              </a:r>
              <a:endParaRPr kumimoji="1" lang="en-US" altLang="ja-JP" sz="1400" dirty="0"/>
            </a:p>
            <a:p>
              <a:pPr algn="r"/>
              <a:r>
                <a:rPr kumimoji="1" lang="ja-JP" altLang="en-US" sz="1200" dirty="0"/>
                <a:t>（県納付分）</a:t>
              </a:r>
            </a:p>
          </p:txBody>
        </p: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8AEFADB-2C12-4716-83D1-2FA2B079DB6C}"/>
              </a:ext>
            </a:extLst>
          </p:cNvPr>
          <p:cNvSpPr txBox="1"/>
          <p:nvPr/>
        </p:nvSpPr>
        <p:spPr>
          <a:xfrm>
            <a:off x="-286152" y="8773802"/>
            <a:ext cx="72453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</a:t>
            </a:r>
            <a:r>
              <a:rPr kumimoji="1" lang="ja-JP" altLang="en-US" sz="4000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茂木自動車学校</a:t>
            </a:r>
            <a:r>
              <a:rPr kumimoji="1" lang="ja-JP" altLang="en-US" sz="2400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☎</a:t>
            </a:r>
            <a:r>
              <a:rPr kumimoji="1" lang="en-US" altLang="ja-JP" sz="2400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0285-</a:t>
            </a:r>
            <a:r>
              <a:rPr kumimoji="1" lang="en-US" altLang="ja-JP" sz="3600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63-1175</a:t>
            </a:r>
            <a:endParaRPr kumimoji="1" lang="ja-JP" altLang="en-US" sz="2800" b="1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0F31168-E7E6-4F08-8B19-4123EDDAB8F2}"/>
              </a:ext>
            </a:extLst>
          </p:cNvPr>
          <p:cNvSpPr txBox="1"/>
          <p:nvPr/>
        </p:nvSpPr>
        <p:spPr>
          <a:xfrm>
            <a:off x="3708186" y="9355361"/>
            <a:ext cx="3003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芳賀郡茂木町北高岡</a:t>
            </a:r>
            <a:r>
              <a:rPr kumimoji="1" lang="en-US" altLang="ja-JP" dirty="0"/>
              <a:t>1970-1</a:t>
            </a:r>
            <a:endParaRPr kumimoji="1" lang="ja-JP" altLang="en-US" dirty="0"/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ADA8C16E-5043-456A-AE97-FC240FFFE20B}"/>
              </a:ext>
            </a:extLst>
          </p:cNvPr>
          <p:cNvGrpSpPr/>
          <p:nvPr/>
        </p:nvGrpSpPr>
        <p:grpSpPr>
          <a:xfrm>
            <a:off x="216693" y="9451862"/>
            <a:ext cx="1314978" cy="215444"/>
            <a:chOff x="5310281" y="8918551"/>
            <a:chExt cx="1314978" cy="215444"/>
          </a:xfrm>
        </p:grpSpPr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92CA996D-0986-4391-A38B-854A87F9DA51}"/>
                </a:ext>
              </a:extLst>
            </p:cNvPr>
            <p:cNvSpPr txBox="1"/>
            <p:nvPr/>
          </p:nvSpPr>
          <p:spPr>
            <a:xfrm>
              <a:off x="5310281" y="8918551"/>
              <a:ext cx="911324" cy="2154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/>
                <a:t>茂木自動車学校 </a:t>
              </a:r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B6F62926-7AAE-42F1-8E43-8C3D474E84F0}"/>
                </a:ext>
              </a:extLst>
            </p:cNvPr>
            <p:cNvSpPr txBox="1"/>
            <p:nvPr/>
          </p:nvSpPr>
          <p:spPr>
            <a:xfrm>
              <a:off x="6221604" y="8918551"/>
              <a:ext cx="403655" cy="21544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/>
                <a:t>検索</a:t>
              </a:r>
            </a:p>
          </p:txBody>
        </p:sp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39091470-9E12-4D5A-84E7-E4D83E9408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028" y="9562608"/>
            <a:ext cx="135288" cy="209396"/>
          </a:xfrm>
          <a:prstGeom prst="rect">
            <a:avLst/>
          </a:prstGeom>
        </p:spPr>
      </p:pic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5E574002-2DF8-44E9-95FB-F3211AA28865}"/>
              </a:ext>
            </a:extLst>
          </p:cNvPr>
          <p:cNvSpPr txBox="1"/>
          <p:nvPr/>
        </p:nvSpPr>
        <p:spPr>
          <a:xfrm>
            <a:off x="1666625" y="9405695"/>
            <a:ext cx="2880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フリーＷｉ－Ｆｉ入りました♡</a:t>
            </a:r>
          </a:p>
        </p:txBody>
      </p:sp>
      <p:pic>
        <p:nvPicPr>
          <p:cNvPr id="51" name="図 50">
            <a:extLst>
              <a:ext uri="{FF2B5EF4-FFF2-40B4-BE49-F238E27FC236}">
                <a16:creationId xmlns:a16="http://schemas.microsoft.com/office/drawing/2014/main" id="{3A83DFE8-7845-46DB-B9CC-196D5F67343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5126" y="5320038"/>
            <a:ext cx="2357790" cy="1953690"/>
          </a:xfrm>
          <a:prstGeom prst="rect">
            <a:avLst/>
          </a:prstGeom>
        </p:spPr>
      </p:pic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4A95E739-EA21-461C-B1A9-2C2B3ECAFB3B}"/>
              </a:ext>
            </a:extLst>
          </p:cNvPr>
          <p:cNvSpPr/>
          <p:nvPr/>
        </p:nvSpPr>
        <p:spPr>
          <a:xfrm>
            <a:off x="4146915" y="2205766"/>
            <a:ext cx="2649261" cy="32940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87AE3C2E-E1BB-4EB4-AC2B-1E65B0292D21}"/>
              </a:ext>
            </a:extLst>
          </p:cNvPr>
          <p:cNvSpPr txBox="1"/>
          <p:nvPr/>
        </p:nvSpPr>
        <p:spPr>
          <a:xfrm>
            <a:off x="4030998" y="2292657"/>
            <a:ext cx="29847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・仮免入校、転入、ＡＴ限定解除は除く。</a:t>
            </a:r>
            <a:endParaRPr kumimoji="1" lang="en-US" altLang="ja-JP" sz="1000" dirty="0"/>
          </a:p>
          <a:p>
            <a:r>
              <a:rPr kumimoji="1" lang="ja-JP" altLang="en-US" sz="1000" dirty="0"/>
              <a:t>・支払方法：一括、分割、ローン、ＰａｙＰａｙあります</a:t>
            </a:r>
            <a:endParaRPr kumimoji="1" lang="en-US" altLang="ja-JP" sz="1000" dirty="0"/>
          </a:p>
          <a:p>
            <a:endParaRPr kumimoji="1" lang="en-US" altLang="ja-JP" sz="1000" dirty="0"/>
          </a:p>
          <a:p>
            <a:r>
              <a:rPr kumimoji="1" lang="ja-JP" altLang="en-US" sz="1200" dirty="0"/>
              <a:t>・ ＡＴ車限定で安心プラン</a:t>
            </a:r>
            <a:r>
              <a:rPr kumimoji="1" lang="en-US" altLang="ja-JP" sz="1200" dirty="0"/>
              <a:t>33,000</a:t>
            </a:r>
            <a:r>
              <a:rPr kumimoji="1" lang="ja-JP" altLang="en-US" sz="1200" dirty="0"/>
              <a:t>円（税込）</a:t>
            </a:r>
            <a:endParaRPr kumimoji="1" lang="en-US" altLang="ja-JP" sz="1200" dirty="0"/>
          </a:p>
          <a:p>
            <a:r>
              <a:rPr kumimoji="1" lang="ja-JP" altLang="en-US" sz="1200" dirty="0"/>
              <a:t>　あります。安心プランとは、</a:t>
            </a:r>
            <a:endParaRPr kumimoji="1" lang="en-US" altLang="ja-JP" sz="1200" dirty="0"/>
          </a:p>
          <a:p>
            <a:r>
              <a:rPr kumimoji="1" lang="ja-JP" altLang="en-US" sz="1200" dirty="0"/>
              <a:t>　乗り越ししても</a:t>
            </a:r>
            <a:r>
              <a:rPr kumimoji="1" lang="en-US" altLang="ja-JP" sz="1600" b="1" dirty="0"/>
              <a:t>19</a:t>
            </a:r>
            <a:r>
              <a:rPr kumimoji="1" lang="ja-JP" altLang="en-US" sz="1200" b="1" dirty="0"/>
              <a:t>時限以内でしたら</a:t>
            </a:r>
            <a:endParaRPr kumimoji="1" lang="en-US" altLang="ja-JP" sz="1200" b="1" dirty="0"/>
          </a:p>
          <a:p>
            <a:r>
              <a:rPr kumimoji="1" lang="ja-JP" altLang="en-US" sz="1200" b="1"/>
              <a:t>　　乗り越し</a:t>
            </a:r>
            <a:r>
              <a:rPr kumimoji="1" lang="ja-JP" altLang="en-US" sz="1200" b="1" dirty="0"/>
              <a:t>料金がかかりません</a:t>
            </a:r>
            <a:endParaRPr kumimoji="1" lang="en-US" altLang="ja-JP" sz="1050" b="1" dirty="0"/>
          </a:p>
          <a:p>
            <a:endParaRPr kumimoji="1" lang="en-US" altLang="ja-JP" sz="1000" dirty="0"/>
          </a:p>
          <a:p>
            <a:r>
              <a:rPr kumimoji="1" lang="ja-JP" altLang="en-US" sz="1000" dirty="0"/>
              <a:t>・途中解約の場合は解約手数料</a:t>
            </a:r>
            <a:r>
              <a:rPr kumimoji="1" lang="en-US" altLang="ja-JP" sz="1000" dirty="0"/>
              <a:t>11,000</a:t>
            </a:r>
            <a:r>
              <a:rPr kumimoji="1" lang="ja-JP" altLang="en-US" sz="1000" dirty="0"/>
              <a:t>円（税込）</a:t>
            </a:r>
            <a:endParaRPr kumimoji="1" lang="en-US" altLang="ja-JP" sz="1000" dirty="0"/>
          </a:p>
          <a:p>
            <a:r>
              <a:rPr kumimoji="1" lang="ja-JP" altLang="en-US" sz="1000" dirty="0"/>
              <a:t>　を差し引いた未受講料金を返金します</a:t>
            </a:r>
            <a:endParaRPr kumimoji="1" lang="en-US" altLang="ja-JP" sz="1000" dirty="0"/>
          </a:p>
          <a:p>
            <a:endParaRPr kumimoji="1" lang="en-US" altLang="ja-JP" sz="1000" dirty="0"/>
          </a:p>
          <a:p>
            <a:r>
              <a:rPr kumimoji="1" lang="ja-JP" altLang="en-US" sz="1000" dirty="0"/>
              <a:t>・ 高速教習は実車で行います</a:t>
            </a:r>
            <a:endParaRPr kumimoji="1" lang="en-US" altLang="ja-JP" sz="1000" dirty="0"/>
          </a:p>
          <a:p>
            <a:endParaRPr kumimoji="1" lang="en-US" altLang="ja-JP" sz="1000" dirty="0"/>
          </a:p>
          <a:p>
            <a:r>
              <a:rPr kumimoji="1" lang="ja-JP" altLang="en-US" sz="1200" b="1" dirty="0"/>
              <a:t>・無料送迎バスあります</a:t>
            </a:r>
            <a:endParaRPr kumimoji="1" lang="en-US" altLang="ja-JP" sz="1200" b="1" dirty="0"/>
          </a:p>
          <a:p>
            <a:r>
              <a:rPr kumimoji="1" lang="ja-JP" altLang="en-US" sz="1000" dirty="0"/>
              <a:t>　（茂木町・真岡市・益子町・芳賀町・市貝町・</a:t>
            </a:r>
            <a:endParaRPr kumimoji="1" lang="en-US" altLang="ja-JP" sz="1000" dirty="0"/>
          </a:p>
          <a:p>
            <a:r>
              <a:rPr kumimoji="1" lang="ja-JP" altLang="en-US" sz="1000" dirty="0"/>
              <a:t>　　那須烏山市・常陸大宮市・塩子方面）</a:t>
            </a:r>
            <a:endParaRPr kumimoji="1" lang="en-US" altLang="ja-JP" sz="1000" dirty="0"/>
          </a:p>
          <a:p>
            <a:r>
              <a:rPr kumimoji="1" lang="ja-JP" altLang="en-US" sz="1400" b="1" dirty="0"/>
              <a:t>　</a:t>
            </a:r>
            <a:r>
              <a:rPr kumimoji="1" lang="en-US" altLang="ja-JP" sz="1400" b="1" dirty="0"/>
              <a:t>※</a:t>
            </a:r>
            <a:r>
              <a:rPr kumimoji="1" lang="ja-JP" altLang="en-US" sz="1400" b="1" dirty="0"/>
              <a:t>自宅まで送迎します</a:t>
            </a:r>
            <a:endParaRPr kumimoji="1" lang="en-US" altLang="ja-JP" sz="1400" b="1" dirty="0"/>
          </a:p>
          <a:p>
            <a:endParaRPr kumimoji="1" lang="en-US" altLang="ja-JP" sz="1000" dirty="0"/>
          </a:p>
        </p:txBody>
      </p:sp>
    </p:spTree>
    <p:extLst>
      <p:ext uri="{BB962C8B-B14F-4D97-AF65-F5344CB8AC3E}">
        <p14:creationId xmlns:p14="http://schemas.microsoft.com/office/powerpoint/2010/main" val="2780195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1177</TotalTime>
  <Words>364</Words>
  <Application>Microsoft Office PowerPoint</Application>
  <PresentationFormat>A4 210 x 297 mm</PresentationFormat>
  <Paragraphs>64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ＤＦ特太ゴシック体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mojikou</dc:creator>
  <cp:lastModifiedBy>imai tuyoshi</cp:lastModifiedBy>
  <cp:revision>109</cp:revision>
  <cp:lastPrinted>2016-09-15T01:38:01Z</cp:lastPrinted>
  <dcterms:created xsi:type="dcterms:W3CDTF">2014-10-07T23:49:51Z</dcterms:created>
  <dcterms:modified xsi:type="dcterms:W3CDTF">2020-11-18T01:37:44Z</dcterms:modified>
</cp:coreProperties>
</file>