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7" d="100"/>
          <a:sy n="117" d="100"/>
        </p:scale>
        <p:origin x="1032" y="-3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64FBF-2C51-4F87-8436-D275D2FE3B39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1BC5A-684A-411E-AF4D-11FCD4E45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14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969E-DB1F-45C8-A1A4-F74C0842E553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7AEC-E120-485A-9226-4CE3968DA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03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969E-DB1F-45C8-A1A4-F74C0842E553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7AEC-E120-485A-9226-4CE3968DA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95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969E-DB1F-45C8-A1A4-F74C0842E553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7AEC-E120-485A-9226-4CE3968DA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77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969E-DB1F-45C8-A1A4-F74C0842E553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7AEC-E120-485A-9226-4CE3968DA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969E-DB1F-45C8-A1A4-F74C0842E553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7AEC-E120-485A-9226-4CE3968DA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7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969E-DB1F-45C8-A1A4-F74C0842E553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7AEC-E120-485A-9226-4CE3968DA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72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969E-DB1F-45C8-A1A4-F74C0842E553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7AEC-E120-485A-9226-4CE3968DA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25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969E-DB1F-45C8-A1A4-F74C0842E553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7AEC-E120-485A-9226-4CE3968DA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87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969E-DB1F-45C8-A1A4-F74C0842E553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7AEC-E120-485A-9226-4CE3968DA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72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969E-DB1F-45C8-A1A4-F74C0842E553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7AEC-E120-485A-9226-4CE3968DA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86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969E-DB1F-45C8-A1A4-F74C0842E553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7AEC-E120-485A-9226-4CE3968DA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49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8969E-DB1F-45C8-A1A4-F74C0842E553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17AEC-E120-485A-9226-4CE3968DA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89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フローチャート: 結合子 55">
            <a:extLst>
              <a:ext uri="{FF2B5EF4-FFF2-40B4-BE49-F238E27FC236}">
                <a16:creationId xmlns:a16="http://schemas.microsoft.com/office/drawing/2014/main" id="{46A00F33-9803-066F-4A75-4FA71657FCA2}"/>
              </a:ext>
            </a:extLst>
          </p:cNvPr>
          <p:cNvSpPr/>
          <p:nvPr/>
        </p:nvSpPr>
        <p:spPr>
          <a:xfrm>
            <a:off x="2829157" y="5310160"/>
            <a:ext cx="3917833" cy="1634705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B9610797-74E1-8C88-0D2D-99803D375336}"/>
              </a:ext>
            </a:extLst>
          </p:cNvPr>
          <p:cNvSpPr/>
          <p:nvPr/>
        </p:nvSpPr>
        <p:spPr>
          <a:xfrm>
            <a:off x="4169881" y="7962758"/>
            <a:ext cx="2635420" cy="1865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DA5C27-6137-124B-016B-E55D56F66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72" y="-78441"/>
            <a:ext cx="1757239" cy="161078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73EFA1-04BE-8B83-8DBC-2231EEF10DE4}"/>
              </a:ext>
            </a:extLst>
          </p:cNvPr>
          <p:cNvSpPr txBox="1"/>
          <p:nvPr/>
        </p:nvSpPr>
        <p:spPr>
          <a:xfrm>
            <a:off x="28319" y="85482"/>
            <a:ext cx="56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年夏のキャンペーン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A5D739B-03DB-C372-44B3-DA351B30E6CC}"/>
              </a:ext>
            </a:extLst>
          </p:cNvPr>
          <p:cNvGrpSpPr/>
          <p:nvPr/>
        </p:nvGrpSpPr>
        <p:grpSpPr>
          <a:xfrm>
            <a:off x="52699" y="1355615"/>
            <a:ext cx="6752602" cy="2288582"/>
            <a:chOff x="36096" y="2680130"/>
            <a:chExt cx="6730375" cy="2231817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D1BAD083-4569-5FE9-79DB-E1B65380D534}"/>
                </a:ext>
              </a:extLst>
            </p:cNvPr>
            <p:cNvSpPr/>
            <p:nvPr/>
          </p:nvSpPr>
          <p:spPr>
            <a:xfrm>
              <a:off x="36096" y="2683042"/>
              <a:ext cx="2071642" cy="2228905"/>
            </a:xfrm>
            <a:prstGeom prst="roundRect">
              <a:avLst>
                <a:gd name="adj" fmla="val 12568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DB69388B-8DC8-39C8-E19E-C4A326EDFA04}"/>
                </a:ext>
              </a:extLst>
            </p:cNvPr>
            <p:cNvSpPr/>
            <p:nvPr/>
          </p:nvSpPr>
          <p:spPr>
            <a:xfrm>
              <a:off x="2165683" y="2680130"/>
              <a:ext cx="2490538" cy="2231817"/>
            </a:xfrm>
            <a:prstGeom prst="roundRect">
              <a:avLst>
                <a:gd name="adj" fmla="val 12673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269EBBEA-72C4-32AD-E05C-060DE51DD28D}"/>
                </a:ext>
              </a:extLst>
            </p:cNvPr>
            <p:cNvSpPr/>
            <p:nvPr/>
          </p:nvSpPr>
          <p:spPr>
            <a:xfrm>
              <a:off x="4703773" y="2683044"/>
              <a:ext cx="2062698" cy="2228903"/>
            </a:xfrm>
            <a:prstGeom prst="roundRect">
              <a:avLst>
                <a:gd name="adj" fmla="val 13817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DCD4099-99F6-CEBA-8DB9-8827DEFC9601}"/>
                </a:ext>
              </a:extLst>
            </p:cNvPr>
            <p:cNvSpPr txBox="1"/>
            <p:nvPr/>
          </p:nvSpPr>
          <p:spPr>
            <a:xfrm>
              <a:off x="444733" y="2709547"/>
              <a:ext cx="13471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①特割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7C85F26-2967-7620-1270-C2A00E5203D6}"/>
                </a:ext>
              </a:extLst>
            </p:cNvPr>
            <p:cNvSpPr txBox="1"/>
            <p:nvPr/>
          </p:nvSpPr>
          <p:spPr>
            <a:xfrm>
              <a:off x="2227051" y="2714496"/>
              <a:ext cx="24298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②グループ割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4CC1C897-C674-8CE1-37EF-95A64FB074AE}"/>
                </a:ext>
              </a:extLst>
            </p:cNvPr>
            <p:cNvSpPr txBox="1"/>
            <p:nvPr/>
          </p:nvSpPr>
          <p:spPr>
            <a:xfrm>
              <a:off x="4744688" y="2708243"/>
              <a:ext cx="199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③前予約割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E816646-1759-BAB3-CCA6-31BC2BCB4934}"/>
                </a:ext>
              </a:extLst>
            </p:cNvPr>
            <p:cNvSpPr txBox="1"/>
            <p:nvPr/>
          </p:nvSpPr>
          <p:spPr>
            <a:xfrm>
              <a:off x="76488" y="3124414"/>
              <a:ext cx="204536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/>
                <a:t>8</a:t>
              </a:r>
              <a:r>
                <a:rPr kumimoji="1" lang="ja-JP" altLang="en-US" dirty="0"/>
                <a:t>月</a:t>
              </a:r>
              <a:r>
                <a:rPr kumimoji="1" lang="en-US" altLang="ja-JP" sz="3200" dirty="0"/>
                <a:t>31</a:t>
              </a:r>
              <a:r>
                <a:rPr kumimoji="1" lang="ja-JP" altLang="en-US" dirty="0"/>
                <a:t>日</a:t>
              </a:r>
              <a:r>
                <a:rPr kumimoji="1" lang="ja-JP" altLang="en-US" sz="1600" dirty="0"/>
                <a:t>までの</a:t>
              </a:r>
              <a:endParaRPr kumimoji="1" lang="en-US" altLang="ja-JP" dirty="0"/>
            </a:p>
            <a:p>
              <a:pPr algn="ctr"/>
              <a:r>
                <a:rPr kumimoji="1" lang="ja-JP" altLang="en-US" dirty="0"/>
                <a:t>教習開始で</a:t>
              </a:r>
              <a:endParaRPr kumimoji="1"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r>
                <a:rPr kumimoji="1" lang="ja-JP" altLang="en-US" sz="1600" dirty="0"/>
                <a:t>税込価格から</a:t>
              </a:r>
              <a:endParaRPr kumimoji="1" lang="en-US" altLang="ja-JP" sz="1600" dirty="0"/>
            </a:p>
            <a:p>
              <a:pPr algn="ctr"/>
              <a:r>
                <a:rPr kumimoji="1" lang="en-US" altLang="ja-JP" sz="2400" dirty="0"/>
                <a:t>22,000</a:t>
              </a:r>
              <a:r>
                <a:rPr kumimoji="1" lang="ja-JP" altLang="en-US" sz="1600" dirty="0"/>
                <a:t>円</a:t>
              </a:r>
              <a:r>
                <a:rPr kumimoji="1" lang="ja-JP" altLang="en-US" sz="2000" dirty="0"/>
                <a:t>割引</a:t>
              </a:r>
              <a:endParaRPr kumimoji="1" lang="ja-JP" altLang="en-US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F696AB75-E06A-CD57-9BB0-E2DAE39E1259}"/>
                </a:ext>
              </a:extLst>
            </p:cNvPr>
            <p:cNvSpPr txBox="1"/>
            <p:nvPr/>
          </p:nvSpPr>
          <p:spPr>
            <a:xfrm>
              <a:off x="2240083" y="3472866"/>
              <a:ext cx="2403742" cy="915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/>
                <a:t>２人で税込価格から　</a:t>
              </a:r>
              <a:r>
                <a:rPr kumimoji="1" lang="en-US" altLang="ja-JP" sz="1100" dirty="0"/>
                <a:t>5,500</a:t>
              </a:r>
              <a:r>
                <a:rPr kumimoji="1" lang="ja-JP" altLang="en-US" sz="1100" dirty="0"/>
                <a:t>円割引３人で税込価格から　</a:t>
              </a:r>
              <a:r>
                <a:rPr kumimoji="1" lang="en-US" altLang="ja-JP" sz="1100" dirty="0"/>
                <a:t>6,600</a:t>
              </a:r>
              <a:r>
                <a:rPr kumimoji="1" lang="ja-JP" altLang="en-US" sz="1100" dirty="0"/>
                <a:t>円割引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４人で税込価格から　</a:t>
              </a:r>
              <a:r>
                <a:rPr kumimoji="1" lang="en-US" altLang="ja-JP" sz="1100" dirty="0"/>
                <a:t>7,700</a:t>
              </a:r>
              <a:r>
                <a:rPr kumimoji="1" lang="ja-JP" altLang="en-US" sz="1100" dirty="0"/>
                <a:t>円割引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５人で税込価格から　</a:t>
              </a:r>
              <a:r>
                <a:rPr kumimoji="1" lang="en-US" altLang="ja-JP" sz="1100" dirty="0"/>
                <a:t>8,800</a:t>
              </a:r>
              <a:r>
                <a:rPr kumimoji="1" lang="ja-JP" altLang="en-US" sz="1100" dirty="0"/>
                <a:t>円割引</a:t>
              </a:r>
            </a:p>
            <a:p>
              <a:endParaRPr kumimoji="1" lang="en-US" altLang="ja-JP" sz="1100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6C1CCB0A-B76B-94DC-B0A0-7D764A9D8D6F}"/>
                </a:ext>
              </a:extLst>
            </p:cNvPr>
            <p:cNvSpPr txBox="1"/>
            <p:nvPr/>
          </p:nvSpPr>
          <p:spPr>
            <a:xfrm>
              <a:off x="2179523" y="3222965"/>
              <a:ext cx="27845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/>
                <a:t>お友達と一緒のご入校で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9FD762E9-1FBD-F1E2-5282-760FC563A7FB}"/>
                </a:ext>
              </a:extLst>
            </p:cNvPr>
            <p:cNvSpPr txBox="1"/>
            <p:nvPr/>
          </p:nvSpPr>
          <p:spPr>
            <a:xfrm>
              <a:off x="2416524" y="4157053"/>
              <a:ext cx="2028034" cy="690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/>
                <a:t>税込価格から</a:t>
              </a:r>
              <a:endParaRPr kumimoji="1" lang="en-US" altLang="ja-JP" sz="1600" dirty="0"/>
            </a:p>
            <a:p>
              <a:pPr algn="ctr"/>
              <a:r>
                <a:rPr kumimoji="1" lang="ja-JP" altLang="en-US" sz="1600" dirty="0"/>
                <a:t>最大</a:t>
              </a:r>
              <a:r>
                <a:rPr kumimoji="1" lang="en-US" altLang="ja-JP" sz="2400" dirty="0"/>
                <a:t>8,800</a:t>
              </a:r>
              <a:r>
                <a:rPr kumimoji="1" lang="ja-JP" altLang="en-US" sz="1600" dirty="0"/>
                <a:t>円</a:t>
              </a:r>
              <a:r>
                <a:rPr kumimoji="1" lang="ja-JP" altLang="en-US" sz="2000" dirty="0"/>
                <a:t>割引</a:t>
              </a:r>
              <a:endParaRPr kumimoji="1" lang="ja-JP" altLang="en-US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06B22EA-B7D4-BDD0-34A2-F8B3B677F5A9}"/>
                </a:ext>
              </a:extLst>
            </p:cNvPr>
            <p:cNvSpPr txBox="1"/>
            <p:nvPr/>
          </p:nvSpPr>
          <p:spPr>
            <a:xfrm>
              <a:off x="4838562" y="3241796"/>
              <a:ext cx="1697356" cy="1590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/>
                <a:t>18</a:t>
              </a:r>
              <a:r>
                <a:rPr kumimoji="1" lang="ja-JP" altLang="en-US" dirty="0"/>
                <a:t>歳誕生日前のご予約で</a:t>
              </a:r>
              <a:endParaRPr kumimoji="1"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r>
                <a:rPr kumimoji="1" lang="ja-JP" altLang="en-US" sz="1600" dirty="0"/>
                <a:t>税込価格から</a:t>
              </a:r>
              <a:endParaRPr kumimoji="1" lang="en-US" altLang="ja-JP" sz="1600" dirty="0"/>
            </a:p>
            <a:p>
              <a:pPr algn="ctr"/>
              <a:r>
                <a:rPr kumimoji="1" lang="en-US" altLang="ja-JP" sz="2400" dirty="0"/>
                <a:t>5,500</a:t>
              </a:r>
              <a:r>
                <a:rPr kumimoji="1" lang="ja-JP" altLang="en-US" sz="1600" dirty="0"/>
                <a:t>円</a:t>
              </a:r>
              <a:r>
                <a:rPr kumimoji="1" lang="ja-JP" altLang="en-US" sz="2000" dirty="0"/>
                <a:t>割引</a:t>
              </a:r>
              <a:endParaRPr kumimoji="1" lang="ja-JP" altLang="en-US" dirty="0"/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C05237A-C477-214B-0645-B3E2247B5B69}"/>
              </a:ext>
            </a:extLst>
          </p:cNvPr>
          <p:cNvSpPr txBox="1"/>
          <p:nvPr/>
        </p:nvSpPr>
        <p:spPr>
          <a:xfrm>
            <a:off x="637809" y="548674"/>
            <a:ext cx="5940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併用可能な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つの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割引♪</a:t>
            </a:r>
            <a:endParaRPr kumimoji="1"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B7820626-A4E7-B1A0-3859-DE009C49FB03}"/>
              </a:ext>
            </a:extLst>
          </p:cNvPr>
          <p:cNvGrpSpPr/>
          <p:nvPr/>
        </p:nvGrpSpPr>
        <p:grpSpPr>
          <a:xfrm>
            <a:off x="1817574" y="3679007"/>
            <a:ext cx="6635595" cy="1563527"/>
            <a:chOff x="34658" y="5156024"/>
            <a:chExt cx="6033491" cy="1590949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09781D5C-72A8-93F9-9CEC-BA7CF327A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58" y="5156024"/>
              <a:ext cx="4554518" cy="1590949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27F6D8CB-DCAF-3E22-2E86-1DD16B8C1C57}"/>
                </a:ext>
              </a:extLst>
            </p:cNvPr>
            <p:cNvSpPr txBox="1"/>
            <p:nvPr/>
          </p:nvSpPr>
          <p:spPr>
            <a:xfrm>
              <a:off x="436275" y="5191025"/>
              <a:ext cx="5631874" cy="908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/>
                <a:t>AT</a:t>
              </a:r>
              <a:r>
                <a:rPr kumimoji="1" lang="ja-JP" altLang="en-US" sz="2000" b="1" dirty="0"/>
                <a:t>車</a:t>
              </a:r>
              <a:r>
                <a:rPr kumimoji="1" lang="ja-JP" altLang="en-US" b="1" dirty="0"/>
                <a:t>のみ</a:t>
              </a:r>
              <a:r>
                <a:rPr kumimoji="1" lang="en-US" altLang="ja-JP" sz="2400" dirty="0"/>
                <a:t>33,000</a:t>
              </a:r>
              <a:r>
                <a:rPr kumimoji="1" lang="ja-JP" altLang="en-US" sz="1600" dirty="0"/>
                <a:t>円</a:t>
              </a:r>
              <a:r>
                <a:rPr kumimoji="1" lang="en-US" altLang="ja-JP" sz="1100" dirty="0"/>
                <a:t>(</a:t>
              </a:r>
              <a:r>
                <a:rPr kumimoji="1" lang="ja-JP" altLang="en-US" sz="1100" dirty="0"/>
                <a:t>税込</a:t>
              </a:r>
              <a:r>
                <a:rPr kumimoji="1" lang="en-US" altLang="ja-JP" sz="1100" dirty="0"/>
                <a:t>)</a:t>
              </a:r>
              <a:r>
                <a:rPr kumimoji="1" lang="ja-JP" altLang="en-US" dirty="0"/>
                <a:t>の</a:t>
              </a:r>
              <a:r>
                <a:rPr kumimoji="1" lang="ja-JP" altLang="en-US" sz="2000" dirty="0"/>
                <a:t>安心プラン</a:t>
              </a:r>
              <a:r>
                <a:rPr kumimoji="1" lang="ja-JP" altLang="en-US" dirty="0"/>
                <a:t>が</a:t>
              </a:r>
              <a:endParaRPr kumimoji="1" lang="en-US" altLang="ja-JP" dirty="0"/>
            </a:p>
            <a:p>
              <a:r>
                <a:rPr kumimoji="1" lang="ja-JP" altLang="en-US" dirty="0"/>
                <a:t>８月３１日までの</a:t>
              </a:r>
              <a:r>
                <a:rPr kumimoji="1" lang="ja-JP" altLang="en-US" sz="2000" dirty="0"/>
                <a:t>教習開始</a:t>
              </a:r>
              <a:r>
                <a:rPr kumimoji="1" lang="ja-JP" altLang="en-US" dirty="0"/>
                <a:t>で</a:t>
              </a:r>
              <a:r>
                <a:rPr kumimoji="1" lang="ja-JP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０</a:t>
              </a:r>
              <a:r>
                <a:rPr kumimoji="1" lang="ja-JP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円</a:t>
              </a:r>
              <a:r>
                <a:rPr kumimoji="1" lang="ja-JP" altLang="en-US" sz="2000" b="1" dirty="0"/>
                <a:t>☆</a:t>
              </a:r>
              <a:endParaRPr kumimoji="1" lang="ja-JP" altLang="en-US" dirty="0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59367069-DDBE-BF48-3ED5-6E0CDD858B26}"/>
                </a:ext>
              </a:extLst>
            </p:cNvPr>
            <p:cNvSpPr txBox="1"/>
            <p:nvPr/>
          </p:nvSpPr>
          <p:spPr>
            <a:xfrm>
              <a:off x="686113" y="5951499"/>
              <a:ext cx="5132199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安心プラン</a:t>
              </a:r>
              <a:r>
                <a:rPr kumimoji="1" lang="ja-JP" altLang="en-US" sz="1200" dirty="0"/>
                <a:t>とは、乗り越ししても＋１９時限以内は</a:t>
              </a:r>
              <a:endParaRPr kumimoji="1" lang="en-US" altLang="ja-JP" sz="1200" dirty="0"/>
            </a:p>
            <a:p>
              <a:r>
                <a:rPr kumimoji="1" lang="ja-JP" altLang="en-US" sz="1200" dirty="0"/>
                <a:t>乗り越し料金のかからないプランです。</a:t>
              </a:r>
              <a:endParaRPr kumimoji="1" lang="en-US" altLang="ja-JP" sz="1400" dirty="0"/>
            </a:p>
            <a:p>
              <a:r>
                <a:rPr kumimoji="1" lang="ja-JP" altLang="en-US" sz="1050" dirty="0"/>
                <a:t>（</a:t>
              </a:r>
              <a:r>
                <a:rPr kumimoji="1" lang="en-US" altLang="ja-JP" sz="1050" dirty="0"/>
                <a:t>AT</a:t>
              </a:r>
              <a:r>
                <a:rPr kumimoji="1" lang="ja-JP" altLang="en-US" sz="1050" dirty="0"/>
                <a:t>車のみ、８月３１日までに教習開始の方限定）</a:t>
              </a:r>
            </a:p>
          </p:txBody>
        </p:sp>
      </p:grpSp>
      <p:pic>
        <p:nvPicPr>
          <p:cNvPr id="26" name="図 25">
            <a:extLst>
              <a:ext uri="{FF2B5EF4-FFF2-40B4-BE49-F238E27FC236}">
                <a16:creationId xmlns:a16="http://schemas.microsoft.com/office/drawing/2014/main" id="{466F8709-1E7E-6CAB-5A12-DD8A4C7B4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128" flipH="1">
            <a:off x="51785" y="4587319"/>
            <a:ext cx="856817" cy="741286"/>
          </a:xfrm>
          <a:prstGeom prst="rect">
            <a:avLst/>
          </a:prstGeom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76245B05-9354-536E-BB4F-674B6DCB28BB}"/>
              </a:ext>
            </a:extLst>
          </p:cNvPr>
          <p:cNvGrpSpPr/>
          <p:nvPr/>
        </p:nvGrpSpPr>
        <p:grpSpPr>
          <a:xfrm>
            <a:off x="157196" y="3765880"/>
            <a:ext cx="1967200" cy="642193"/>
            <a:chOff x="153178" y="4554956"/>
            <a:chExt cx="1859093" cy="642193"/>
          </a:xfrm>
        </p:grpSpPr>
        <p:sp>
          <p:nvSpPr>
            <p:cNvPr id="28" name="吹き出し: 円形 27">
              <a:extLst>
                <a:ext uri="{FF2B5EF4-FFF2-40B4-BE49-F238E27FC236}">
                  <a16:creationId xmlns:a16="http://schemas.microsoft.com/office/drawing/2014/main" id="{6808D9D2-8788-A56F-C5FF-4D10A49F074A}"/>
                </a:ext>
              </a:extLst>
            </p:cNvPr>
            <p:cNvSpPr/>
            <p:nvPr/>
          </p:nvSpPr>
          <p:spPr>
            <a:xfrm>
              <a:off x="153178" y="4554956"/>
              <a:ext cx="1544789" cy="642193"/>
            </a:xfrm>
            <a:prstGeom prst="wedgeEllipseCallout">
              <a:avLst>
                <a:gd name="adj1" fmla="val -22149"/>
                <a:gd name="adj2" fmla="val 8199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1A511AD5-AB05-0C65-9050-1C78D15F4B7C}"/>
                </a:ext>
              </a:extLst>
            </p:cNvPr>
            <p:cNvSpPr txBox="1"/>
            <p:nvPr/>
          </p:nvSpPr>
          <p:spPr>
            <a:xfrm>
              <a:off x="238965" y="4644014"/>
              <a:ext cx="1773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AT</a:t>
              </a:r>
              <a:r>
                <a:rPr kumimoji="1" lang="ja-JP" altLang="en-US" sz="1200" dirty="0"/>
                <a:t>車で教習の方は</a:t>
              </a:r>
              <a:endParaRPr kumimoji="1" lang="en-US" altLang="ja-JP" sz="1200" dirty="0"/>
            </a:p>
            <a:p>
              <a:r>
                <a:rPr kumimoji="1" lang="ja-JP" altLang="en-US" sz="1200" dirty="0"/>
                <a:t>うれしいお知らせ♡</a:t>
              </a:r>
            </a:p>
          </p:txBody>
        </p:sp>
      </p:grpSp>
      <p:pic>
        <p:nvPicPr>
          <p:cNvPr id="30" name="図 29">
            <a:extLst>
              <a:ext uri="{FF2B5EF4-FFF2-40B4-BE49-F238E27FC236}">
                <a16:creationId xmlns:a16="http://schemas.microsoft.com/office/drawing/2014/main" id="{1D86ACB3-D3B9-C5ED-3788-D5AD49AAD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507">
            <a:off x="885272" y="4679907"/>
            <a:ext cx="609167" cy="60916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44CC634C-AD03-298F-9C00-4F644C6C66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" y="5254358"/>
            <a:ext cx="488539" cy="488539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A1E7797-3C26-C932-F26D-F56469A655DF}"/>
              </a:ext>
            </a:extLst>
          </p:cNvPr>
          <p:cNvSpPr txBox="1"/>
          <p:nvPr/>
        </p:nvSpPr>
        <p:spPr>
          <a:xfrm>
            <a:off x="-73324" y="8630163"/>
            <a:ext cx="2942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● 料金の支払い方法：一括、分割、ローン、</a:t>
            </a:r>
            <a:endParaRPr kumimoji="1" lang="en-US" altLang="ja-JP" sz="800" dirty="0"/>
          </a:p>
          <a:p>
            <a:r>
              <a:rPr kumimoji="1" lang="ja-JP" altLang="en-US" sz="800" dirty="0"/>
              <a:t>　</a:t>
            </a:r>
            <a:r>
              <a:rPr kumimoji="1" lang="en-US" altLang="ja-JP" sz="800" dirty="0" err="1"/>
              <a:t>PayPay</a:t>
            </a:r>
            <a:r>
              <a:rPr kumimoji="1" lang="ja-JP" altLang="en-US" sz="800" dirty="0"/>
              <a:t>等各種取り揃えております。</a:t>
            </a:r>
            <a:endParaRPr kumimoji="1" lang="en-US" altLang="ja-JP" sz="800" dirty="0"/>
          </a:p>
          <a:p>
            <a:r>
              <a:rPr kumimoji="1" lang="ja-JP" altLang="en-US" sz="800" dirty="0"/>
              <a:t>● 普通車専用コースでのびのび教習ができます。</a:t>
            </a:r>
            <a:endParaRPr kumimoji="1" lang="en-US" altLang="ja-JP" sz="800" dirty="0"/>
          </a:p>
          <a:p>
            <a:r>
              <a:rPr kumimoji="1" lang="ja-JP" altLang="en-US" sz="800" dirty="0"/>
              <a:t>● 教習期間は９ヶ月です。</a:t>
            </a:r>
            <a:endParaRPr kumimoji="1" lang="en-US" altLang="ja-JP" sz="800" dirty="0"/>
          </a:p>
          <a:p>
            <a:r>
              <a:rPr kumimoji="1" lang="ja-JP" altLang="en-US" sz="800" dirty="0"/>
              <a:t>● 普通車の高速教習は実車で行います。</a:t>
            </a:r>
            <a:endParaRPr kumimoji="1" lang="en-US" altLang="ja-JP" sz="800" dirty="0"/>
          </a:p>
          <a:p>
            <a:r>
              <a:rPr kumimoji="1" lang="ja-JP" altLang="en-US" sz="800" dirty="0"/>
              <a:t>● 真岡市・益子町・芳賀町・市貝町・那須烏山</a:t>
            </a:r>
            <a:endParaRPr kumimoji="1" lang="en-US" altLang="ja-JP" sz="800" dirty="0"/>
          </a:p>
          <a:p>
            <a:r>
              <a:rPr kumimoji="1" lang="ja-JP" altLang="en-US" sz="800" dirty="0"/>
              <a:t>　市・城里町・常陸大宮市・塩子方面に</a:t>
            </a:r>
            <a:endParaRPr kumimoji="1" lang="en-US" altLang="ja-JP" sz="800" dirty="0"/>
          </a:p>
          <a:p>
            <a:r>
              <a:rPr kumimoji="1" lang="ja-JP" altLang="en-US" sz="800" dirty="0"/>
              <a:t>　</a:t>
            </a:r>
            <a:r>
              <a:rPr kumimoji="1" lang="ja-JP" altLang="en-US" sz="800"/>
              <a:t>無料送迎</a:t>
            </a:r>
            <a:r>
              <a:rPr kumimoji="1" lang="ja-JP" altLang="en-US" sz="800" dirty="0"/>
              <a:t>バスがあります。</a:t>
            </a:r>
            <a:endParaRPr kumimoji="1" lang="en-US" altLang="ja-JP" sz="800" dirty="0"/>
          </a:p>
          <a:p>
            <a:r>
              <a:rPr kumimoji="1" lang="ja-JP" altLang="en-US" sz="800" dirty="0"/>
              <a:t>　　</a:t>
            </a:r>
            <a:r>
              <a:rPr kumimoji="1" lang="en-US" altLang="ja-JP" sz="800" dirty="0"/>
              <a:t>※ </a:t>
            </a:r>
            <a:r>
              <a:rPr kumimoji="1" lang="ja-JP" altLang="en-US" sz="800" dirty="0"/>
              <a:t>希望により自宅まで送迎します。</a:t>
            </a:r>
            <a:endParaRPr kumimoji="1" lang="en-US" altLang="ja-JP" sz="800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kumimoji="1" lang="ja-JP" altLang="en-US" sz="8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D6EC674-FE7A-B556-ACA9-F5A41BD2CDE3}"/>
              </a:ext>
            </a:extLst>
          </p:cNvPr>
          <p:cNvSpPr txBox="1"/>
          <p:nvPr/>
        </p:nvSpPr>
        <p:spPr>
          <a:xfrm>
            <a:off x="2196063" y="8584442"/>
            <a:ext cx="247252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途中解約時返金について</a:t>
            </a:r>
            <a:endParaRPr kumimoji="1" lang="en-US" altLang="ja-JP" sz="1000" b="1" dirty="0"/>
          </a:p>
          <a:p>
            <a:endParaRPr kumimoji="1" lang="en-US" altLang="ja-JP" sz="300" b="1" dirty="0"/>
          </a:p>
          <a:p>
            <a:r>
              <a:rPr kumimoji="1" lang="ja-JP" altLang="en-US" sz="700" dirty="0"/>
              <a:t>➀教習開始前は、納入金額から車種に応じた</a:t>
            </a:r>
            <a:endParaRPr kumimoji="1" lang="en-US" altLang="ja-JP" sz="700" dirty="0"/>
          </a:p>
          <a:p>
            <a:r>
              <a:rPr kumimoji="1" lang="ja-JP" altLang="en-US" sz="700" dirty="0"/>
              <a:t>　違約金を差し引いて返金致します。</a:t>
            </a:r>
            <a:endParaRPr kumimoji="1" lang="en-US" altLang="ja-JP" sz="700" dirty="0"/>
          </a:p>
          <a:p>
            <a:r>
              <a:rPr kumimoji="1" lang="ja-JP" altLang="en-US" sz="700" dirty="0"/>
              <a:t>　・・・違約金１１</a:t>
            </a:r>
            <a:r>
              <a:rPr kumimoji="1" lang="en-US" altLang="ja-JP" sz="700" dirty="0"/>
              <a:t>,</a:t>
            </a:r>
            <a:r>
              <a:rPr kumimoji="1" lang="ja-JP" altLang="en-US" sz="700" dirty="0"/>
              <a:t>０００円（税込）</a:t>
            </a:r>
            <a:endParaRPr kumimoji="1" lang="en-US" altLang="ja-JP" sz="700" dirty="0"/>
          </a:p>
          <a:p>
            <a:r>
              <a:rPr kumimoji="1" lang="ja-JP" altLang="en-US" sz="700" dirty="0"/>
              <a:t>➁教習開始後は、解約手数料を差し引いて未</a:t>
            </a:r>
            <a:endParaRPr kumimoji="1" lang="en-US" altLang="ja-JP" sz="700" dirty="0"/>
          </a:p>
          <a:p>
            <a:r>
              <a:rPr kumimoji="1" lang="ja-JP" altLang="en-US" sz="700" dirty="0"/>
              <a:t>　受講料を返金いたします。</a:t>
            </a:r>
            <a:endParaRPr kumimoji="1" lang="en-US" altLang="ja-JP" sz="700" dirty="0"/>
          </a:p>
          <a:p>
            <a:r>
              <a:rPr kumimoji="1" lang="ja-JP" altLang="en-US" sz="700" dirty="0"/>
              <a:t>　・・・解約手数料１１</a:t>
            </a:r>
            <a:r>
              <a:rPr kumimoji="1" lang="en-US" altLang="ja-JP" sz="700" dirty="0"/>
              <a:t>,</a:t>
            </a:r>
            <a:r>
              <a:rPr kumimoji="1" lang="ja-JP" altLang="en-US" sz="700" dirty="0"/>
              <a:t>０００円（税込）</a:t>
            </a:r>
            <a:endParaRPr kumimoji="1" lang="en-US" altLang="ja-JP" sz="700" dirty="0"/>
          </a:p>
          <a:p>
            <a:r>
              <a:rPr kumimoji="1" lang="ja-JP" altLang="en-US" sz="700" dirty="0"/>
              <a:t>➂転校・転籍は、未受講料を返金いたします。</a:t>
            </a:r>
            <a:endParaRPr kumimoji="1" lang="en-US" altLang="ja-JP" sz="700" dirty="0"/>
          </a:p>
          <a:p>
            <a:r>
              <a:rPr kumimoji="1" lang="ja-JP" altLang="en-US" sz="700" dirty="0"/>
              <a:t>　ただし、転出証明発行に伴い手数料として</a:t>
            </a:r>
            <a:endParaRPr kumimoji="1" lang="en-US" altLang="ja-JP" sz="700" dirty="0"/>
          </a:p>
          <a:p>
            <a:r>
              <a:rPr kumimoji="1" lang="ja-JP" altLang="en-US" sz="700" dirty="0"/>
              <a:t>　１１</a:t>
            </a:r>
            <a:r>
              <a:rPr kumimoji="1" lang="en-US" altLang="ja-JP" sz="700" dirty="0"/>
              <a:t>,</a:t>
            </a:r>
            <a:r>
              <a:rPr kumimoji="1" lang="ja-JP" altLang="en-US" sz="700" dirty="0"/>
              <a:t>０００円（税込）を申し受けます。</a:t>
            </a:r>
            <a:endParaRPr kumimoji="1" lang="en-US" altLang="ja-JP" sz="800" dirty="0"/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DEB00332-6B24-E648-8638-A17F1F6AB4B9}"/>
              </a:ext>
            </a:extLst>
          </p:cNvPr>
          <p:cNvGrpSpPr/>
          <p:nvPr/>
        </p:nvGrpSpPr>
        <p:grpSpPr>
          <a:xfrm>
            <a:off x="4128624" y="7986023"/>
            <a:ext cx="4743178" cy="1873295"/>
            <a:chOff x="4218690" y="8037227"/>
            <a:chExt cx="4743178" cy="1873295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7E0D993F-DE07-B492-ABCE-32A5279AC128}"/>
                </a:ext>
              </a:extLst>
            </p:cNvPr>
            <p:cNvSpPr txBox="1"/>
            <p:nvPr/>
          </p:nvSpPr>
          <p:spPr>
            <a:xfrm>
              <a:off x="4218690" y="8037227"/>
              <a:ext cx="4085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kumimoji="1" lang="ja-JP" altLang="en-US" sz="2800" dirty="0">
                  <a:solidFill>
                    <a:prstClr val="black"/>
                  </a:solidFill>
                  <a:ea typeface="ふみゴシック" panose="03000509000000000000" pitchFamily="65" charset="-128"/>
                </a:rPr>
                <a:t>茂木自動車学校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5F094E76-0E00-F9C3-FDE9-487F3DB1C911}"/>
                </a:ext>
              </a:extLst>
            </p:cNvPr>
            <p:cNvSpPr txBox="1"/>
            <p:nvPr/>
          </p:nvSpPr>
          <p:spPr>
            <a:xfrm>
              <a:off x="4412155" y="8404607"/>
              <a:ext cx="40342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dirty="0"/>
                <a:t>〒３２１－３６２２</a:t>
              </a:r>
              <a:endParaRPr kumimoji="1" lang="en-US" altLang="ja-JP" sz="600" dirty="0"/>
            </a:p>
            <a:p>
              <a:r>
                <a:rPr kumimoji="1" lang="ja-JP" altLang="en-US" sz="900" dirty="0"/>
                <a:t>栃木県芳賀郡茂木町北高岡１９７０－１</a:t>
              </a:r>
              <a:endParaRPr kumimoji="1" lang="ja-JP" altLang="en-US" sz="1050" dirty="0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E0AA652E-6696-655B-313B-5820726F25A1}"/>
                </a:ext>
              </a:extLst>
            </p:cNvPr>
            <p:cNvSpPr txBox="1"/>
            <p:nvPr/>
          </p:nvSpPr>
          <p:spPr>
            <a:xfrm>
              <a:off x="4306890" y="9448857"/>
              <a:ext cx="34059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kumimoji="1" lang="ja-JP" altLang="en-US" sz="2400" b="1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０２８５</a:t>
              </a:r>
              <a:r>
                <a:rPr kumimoji="1" lang="ja-JP" altLang="en-US" sz="1600" b="1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ｰ</a:t>
              </a:r>
              <a:r>
                <a:rPr kumimoji="1" lang="ja-JP" altLang="en-US" sz="2400" b="1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６３</a:t>
              </a:r>
              <a:r>
                <a:rPr kumimoji="1" lang="ja-JP" altLang="en-US" sz="1600" b="1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ｰ</a:t>
              </a:r>
              <a:r>
                <a:rPr kumimoji="1" lang="ja-JP" altLang="en-US" sz="2400" b="1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１１７５</a:t>
              </a: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70A90EF4-30E1-2548-946C-94F9D253F5D5}"/>
                </a:ext>
              </a:extLst>
            </p:cNvPr>
            <p:cNvSpPr txBox="1"/>
            <p:nvPr/>
          </p:nvSpPr>
          <p:spPr>
            <a:xfrm>
              <a:off x="4289784" y="8758312"/>
              <a:ext cx="4517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kumimoji="1" lang="ja-JP" altLang="en-US" sz="1000" dirty="0">
                  <a:solidFill>
                    <a:prstClr val="black"/>
                  </a:solidFill>
                  <a:ea typeface="ＭＳ Ｐゴシック" panose="020B0600070205080204" pitchFamily="50" charset="-128"/>
                </a:rPr>
                <a:t>休 校 日 </a:t>
              </a:r>
              <a:r>
                <a:rPr kumimoji="1" lang="en-US" altLang="ja-JP" sz="900" dirty="0">
                  <a:solidFill>
                    <a:prstClr val="black"/>
                  </a:solidFill>
                  <a:ea typeface="ＭＳ Ｐゴシック" panose="020B0600070205080204" pitchFamily="50" charset="-128"/>
                </a:rPr>
                <a:t>/ </a:t>
              </a:r>
              <a:r>
                <a:rPr kumimoji="1" lang="ja-JP" altLang="en-US" sz="900" dirty="0">
                  <a:solidFill>
                    <a:prstClr val="black"/>
                  </a:solidFill>
                  <a:ea typeface="ＭＳ Ｐゴシック" panose="020B0600070205080204" pitchFamily="50" charset="-128"/>
                </a:rPr>
                <a:t>毎週月曜日、祝日・その他　　　　</a:t>
              </a:r>
              <a:endParaRPr kumimoji="1" lang="en-US" altLang="ja-JP" sz="900" dirty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  <a:p>
              <a:pPr defTabSz="914400"/>
              <a:r>
                <a:rPr kumimoji="1" lang="ja-JP" altLang="en-US" sz="900" dirty="0">
                  <a:solidFill>
                    <a:prstClr val="black"/>
                  </a:solidFill>
                  <a:ea typeface="ＭＳ Ｐゴシック" panose="020B0600070205080204" pitchFamily="50" charset="-128"/>
                </a:rPr>
                <a:t>教習時間</a:t>
              </a:r>
              <a:r>
                <a:rPr kumimoji="1" lang="en-US" altLang="ja-JP" sz="1100" dirty="0">
                  <a:solidFill>
                    <a:prstClr val="black"/>
                  </a:solidFill>
                  <a:ea typeface="ＭＳ Ｐゴシック" panose="020B0600070205080204" pitchFamily="50" charset="-128"/>
                </a:rPr>
                <a:t>/ </a:t>
              </a:r>
              <a:r>
                <a:rPr kumimoji="1" lang="ja-JP" altLang="en-US" sz="1050" b="1" dirty="0">
                  <a:solidFill>
                    <a:prstClr val="black"/>
                  </a:solidFill>
                  <a:ea typeface="ＭＳ Ｐゴシック" panose="020B0600070205080204" pitchFamily="50" charset="-128"/>
                </a:rPr>
                <a:t>①８：３０～１８：００（４月～１０月）</a:t>
              </a:r>
              <a:endParaRPr kumimoji="1" lang="en-US" altLang="ja-JP" sz="1050" b="1" dirty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  <a:p>
              <a:pPr defTabSz="914400"/>
              <a:r>
                <a:rPr kumimoji="1" lang="ja-JP" altLang="en-US" sz="1050" b="1" dirty="0">
                  <a:solidFill>
                    <a:prstClr val="black"/>
                  </a:solidFill>
                  <a:ea typeface="ＭＳ Ｐゴシック" panose="020B0600070205080204" pitchFamily="50" charset="-128"/>
                </a:rPr>
                <a:t>　　　　　　②８：３０～２０：００（１１月～３月</a:t>
              </a:r>
              <a:r>
                <a:rPr kumimoji="1" lang="ja-JP" altLang="en-US" sz="1100" b="1" dirty="0">
                  <a:solidFill>
                    <a:prstClr val="black"/>
                  </a:solidFill>
                  <a:ea typeface="ＭＳ Ｐゴシック" panose="020B0600070205080204" pitchFamily="50" charset="-128"/>
                </a:rPr>
                <a:t>）　</a:t>
              </a:r>
              <a:r>
                <a:rPr kumimoji="1" lang="ja-JP" altLang="en-US" sz="900" dirty="0">
                  <a:solidFill>
                    <a:prstClr val="black"/>
                  </a:solidFill>
                  <a:ea typeface="ＭＳ Ｐゴシック" panose="020B0600070205080204" pitchFamily="50" charset="-128"/>
                </a:rPr>
                <a:t>　　　　</a:t>
              </a:r>
              <a:endParaRPr kumimoji="1" lang="en-US" altLang="ja-JP" sz="900" dirty="0">
                <a:solidFill>
                  <a:prstClr val="black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6E777FF5-C715-442A-869C-B6C2849F458C}"/>
                </a:ext>
              </a:extLst>
            </p:cNvPr>
            <p:cNvSpPr txBox="1"/>
            <p:nvPr/>
          </p:nvSpPr>
          <p:spPr>
            <a:xfrm>
              <a:off x="5054885" y="9361542"/>
              <a:ext cx="39069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/>
                <a:t>電話受付　８：３０～１７：００</a:t>
              </a:r>
              <a:endParaRPr kumimoji="1" lang="ja-JP" altLang="en-US" sz="1050" dirty="0"/>
            </a:p>
          </p:txBody>
        </p:sp>
      </p:grpSp>
      <p:sp>
        <p:nvSpPr>
          <p:cNvPr id="50" name="フローチャート: 結合子 49">
            <a:extLst>
              <a:ext uri="{FF2B5EF4-FFF2-40B4-BE49-F238E27FC236}">
                <a16:creationId xmlns:a16="http://schemas.microsoft.com/office/drawing/2014/main" id="{EDBE02B2-2DE2-FBAF-46CF-EC3EA7693B6E}"/>
              </a:ext>
            </a:extLst>
          </p:cNvPr>
          <p:cNvSpPr/>
          <p:nvPr/>
        </p:nvSpPr>
        <p:spPr>
          <a:xfrm>
            <a:off x="79690" y="5786046"/>
            <a:ext cx="1210471" cy="1067414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F20D253-5F01-7FF5-0102-5D1DCAAA415B}"/>
              </a:ext>
            </a:extLst>
          </p:cNvPr>
          <p:cNvSpPr txBox="1"/>
          <p:nvPr/>
        </p:nvSpPr>
        <p:spPr>
          <a:xfrm>
            <a:off x="3000871" y="5345344"/>
            <a:ext cx="4734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最大割引適用後</a:t>
            </a:r>
            <a:endParaRPr kumimoji="1" lang="en-US" altLang="ja-JP" sz="1600" dirty="0"/>
          </a:p>
          <a:p>
            <a:r>
              <a:rPr kumimoji="1" lang="en-US" altLang="ja-JP" sz="1600" dirty="0"/>
              <a:t>AT</a:t>
            </a:r>
            <a:r>
              <a:rPr kumimoji="1" lang="ja-JP" altLang="en-US" sz="1600" dirty="0"/>
              <a:t>普通免許通常料金</a:t>
            </a:r>
            <a:r>
              <a:rPr kumimoji="1" lang="ja-JP" altLang="en-US" sz="1400" dirty="0"/>
              <a:t>（検定料１回分含む）</a:t>
            </a:r>
            <a:endParaRPr kumimoji="1" lang="ja-JP" altLang="en-US" dirty="0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6A66761-73BF-9D93-BE3C-8285D8C517A1}"/>
              </a:ext>
            </a:extLst>
          </p:cNvPr>
          <p:cNvGrpSpPr/>
          <p:nvPr/>
        </p:nvGrpSpPr>
        <p:grpSpPr>
          <a:xfrm>
            <a:off x="-118595" y="5875851"/>
            <a:ext cx="2728215" cy="846203"/>
            <a:chOff x="-86580" y="5451951"/>
            <a:chExt cx="2728215" cy="846203"/>
          </a:xfrm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6BA7FEAA-021E-221E-C716-B887B7F51555}"/>
                </a:ext>
              </a:extLst>
            </p:cNvPr>
            <p:cNvSpPr txBox="1"/>
            <p:nvPr/>
          </p:nvSpPr>
          <p:spPr>
            <a:xfrm>
              <a:off x="-86580" y="5451951"/>
              <a:ext cx="15475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00" dirty="0"/>
                <a:t>AT</a:t>
              </a:r>
              <a:r>
                <a:rPr kumimoji="1" lang="ja-JP" altLang="en-US" sz="1100" dirty="0"/>
                <a:t>普通免許</a:t>
              </a:r>
              <a:endParaRPr kumimoji="1" lang="en-US" altLang="ja-JP" sz="1100" dirty="0"/>
            </a:p>
            <a:p>
              <a:pPr algn="ctr"/>
              <a:r>
                <a:rPr kumimoji="1" lang="ja-JP" altLang="en-US" sz="1100" dirty="0"/>
                <a:t>通常料金</a:t>
              </a: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B771C41D-E937-7DC1-202F-07A833AB0A87}"/>
                </a:ext>
              </a:extLst>
            </p:cNvPr>
            <p:cNvSpPr txBox="1"/>
            <p:nvPr/>
          </p:nvSpPr>
          <p:spPr>
            <a:xfrm>
              <a:off x="64308" y="5773429"/>
              <a:ext cx="16708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/>
                <a:t>319,660</a:t>
              </a:r>
              <a:r>
                <a:rPr kumimoji="1" lang="ja-JP" altLang="en-US" sz="1400" dirty="0"/>
                <a:t>円</a:t>
              </a:r>
              <a:r>
                <a:rPr kumimoji="1" lang="ja-JP" altLang="en-US" sz="600" dirty="0"/>
                <a:t>（税込）</a:t>
              </a:r>
              <a:endParaRPr kumimoji="1" lang="ja-JP" altLang="en-US" dirty="0"/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3D03438D-29D5-C943-4615-3CD4239C21E5}"/>
                </a:ext>
              </a:extLst>
            </p:cNvPr>
            <p:cNvSpPr txBox="1"/>
            <p:nvPr/>
          </p:nvSpPr>
          <p:spPr>
            <a:xfrm>
              <a:off x="-13122" y="6113488"/>
              <a:ext cx="265475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dirty="0"/>
                <a:t>（検定料１回分含む・所持免許なし）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67BF9D3-72D7-B8AE-4C29-4618F6722477}"/>
              </a:ext>
            </a:extLst>
          </p:cNvPr>
          <p:cNvGrpSpPr/>
          <p:nvPr/>
        </p:nvGrpSpPr>
        <p:grpSpPr>
          <a:xfrm>
            <a:off x="1428465" y="5790700"/>
            <a:ext cx="2835809" cy="1067414"/>
            <a:chOff x="1507081" y="5215160"/>
            <a:chExt cx="2835809" cy="1067414"/>
          </a:xfrm>
        </p:grpSpPr>
        <p:sp>
          <p:nvSpPr>
            <p:cNvPr id="53" name="フローチャート: 結合子 52">
              <a:extLst>
                <a:ext uri="{FF2B5EF4-FFF2-40B4-BE49-F238E27FC236}">
                  <a16:creationId xmlns:a16="http://schemas.microsoft.com/office/drawing/2014/main" id="{01E9C38C-878B-39EA-2421-FA7C270E8EB9}"/>
                </a:ext>
              </a:extLst>
            </p:cNvPr>
            <p:cNvSpPr/>
            <p:nvPr/>
          </p:nvSpPr>
          <p:spPr>
            <a:xfrm>
              <a:off x="1507081" y="5215160"/>
              <a:ext cx="1292118" cy="1067414"/>
            </a:xfrm>
            <a:prstGeom prst="flowChartConnec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468F3B73-A2D7-D843-46D9-DE1101AE323B}"/>
                </a:ext>
              </a:extLst>
            </p:cNvPr>
            <p:cNvSpPr txBox="1"/>
            <p:nvPr/>
          </p:nvSpPr>
          <p:spPr>
            <a:xfrm>
              <a:off x="1617987" y="5354120"/>
              <a:ext cx="1963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/>
                <a:t>最大割引金額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73CD7C9C-4F83-97B7-671E-5FACF061EBE4}"/>
                </a:ext>
              </a:extLst>
            </p:cNvPr>
            <p:cNvSpPr txBox="1"/>
            <p:nvPr/>
          </p:nvSpPr>
          <p:spPr>
            <a:xfrm>
              <a:off x="1575072" y="5607212"/>
              <a:ext cx="13724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/>
                <a:t>36,300</a:t>
              </a:r>
              <a:r>
                <a:rPr kumimoji="1" lang="ja-JP" altLang="en-US" sz="1400" dirty="0"/>
                <a:t>円</a:t>
              </a:r>
              <a:r>
                <a:rPr kumimoji="1" lang="ja-JP" altLang="en-US" sz="600" dirty="0"/>
                <a:t>（税込）</a:t>
              </a:r>
              <a:endParaRPr kumimoji="1" lang="ja-JP" altLang="en-US" dirty="0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23827C2E-F950-376A-197F-EADA662CFEBE}"/>
                </a:ext>
              </a:extLst>
            </p:cNvPr>
            <p:cNvSpPr txBox="1"/>
            <p:nvPr/>
          </p:nvSpPr>
          <p:spPr>
            <a:xfrm>
              <a:off x="1688133" y="5942511"/>
              <a:ext cx="265475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/>
                <a:t>①＋②</a:t>
              </a:r>
              <a:r>
                <a:rPr kumimoji="1" lang="ja-JP" altLang="en-US" sz="500" dirty="0"/>
                <a:t>（５人）</a:t>
              </a:r>
              <a:r>
                <a:rPr kumimoji="1" lang="ja-JP" altLang="en-US" sz="700" dirty="0"/>
                <a:t>＋③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5546173E-B2DB-19FD-C6CF-88D4B4CF0E73}"/>
              </a:ext>
            </a:extLst>
          </p:cNvPr>
          <p:cNvGrpSpPr/>
          <p:nvPr/>
        </p:nvGrpSpPr>
        <p:grpSpPr>
          <a:xfrm>
            <a:off x="52699" y="6941586"/>
            <a:ext cx="5438490" cy="1587822"/>
            <a:chOff x="27237" y="6573351"/>
            <a:chExt cx="5438490" cy="1571334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3B685EF2-018B-00C5-DFEC-38292D18E025}"/>
                </a:ext>
              </a:extLst>
            </p:cNvPr>
            <p:cNvSpPr txBox="1"/>
            <p:nvPr/>
          </p:nvSpPr>
          <p:spPr>
            <a:xfrm flipH="1">
              <a:off x="101555" y="7124340"/>
              <a:ext cx="5364172" cy="102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追加料金</a:t>
              </a:r>
              <a:endParaRPr kumimoji="1" lang="en-US" altLang="ja-JP" sz="1000" dirty="0"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r>
                <a:rPr kumimoji="1"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・追加教習（乗り越し分）</a:t>
              </a:r>
              <a:r>
                <a:rPr kumimoji="1" lang="zh-TW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r>
                <a:rPr kumimoji="1"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　　　</a:t>
              </a:r>
              <a:r>
                <a:rPr kumimoji="1" lang="ja-JP" altLang="en-US" sz="1000" dirty="0">
                  <a:latin typeface="+mj-lt"/>
                  <a:ea typeface="游ゴシック" panose="020B0400000000000000" pitchFamily="50" charset="-128"/>
                </a:rPr>
                <a:t>４</a:t>
              </a:r>
              <a:r>
                <a:rPr kumimoji="1" lang="en-US" altLang="ja-JP" sz="1000" dirty="0">
                  <a:latin typeface="+mj-lt"/>
                  <a:ea typeface="游ゴシック" panose="020B0400000000000000" pitchFamily="50" charset="-128"/>
                </a:rPr>
                <a:t>,</a:t>
              </a:r>
              <a:r>
                <a:rPr kumimoji="1" lang="ja-JP" altLang="en-US" sz="1000" dirty="0">
                  <a:latin typeface="+mj-lt"/>
                  <a:ea typeface="游ゴシック" panose="020B0400000000000000" pitchFamily="50" charset="-128"/>
                </a:rPr>
                <a:t>９５０</a:t>
              </a:r>
              <a:r>
                <a:rPr kumimoji="1"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円（税込）</a:t>
              </a:r>
              <a:r>
                <a:rPr kumimoji="1" lang="en-US" altLang="ja-JP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/</a:t>
              </a:r>
              <a:r>
                <a:rPr kumimoji="1" lang="zh-TW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１時限</a:t>
              </a:r>
              <a:endParaRPr kumimoji="1" lang="en-US" altLang="zh-TW" sz="10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kumimoji="1"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・補充</a:t>
              </a:r>
              <a:r>
                <a:rPr kumimoji="1" lang="zh-TW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教習</a:t>
              </a:r>
              <a:r>
                <a:rPr kumimoji="1"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（技能検定補習分）</a:t>
              </a:r>
              <a:r>
                <a:rPr kumimoji="1" lang="ja-JP" altLang="en-US" sz="1000" dirty="0">
                  <a:ea typeface="游ゴシック" panose="020B0400000000000000" pitchFamily="50" charset="-128"/>
                </a:rPr>
                <a:t>　　　４</a:t>
              </a:r>
              <a:r>
                <a:rPr kumimoji="1" lang="en-US" altLang="ja-JP" sz="1000" dirty="0">
                  <a:ea typeface="游ゴシック" panose="020B0400000000000000" pitchFamily="50" charset="-128"/>
                </a:rPr>
                <a:t>,</a:t>
              </a:r>
              <a:r>
                <a:rPr kumimoji="1" lang="ja-JP" altLang="en-US" sz="1000" dirty="0">
                  <a:ea typeface="游ゴシック" panose="020B0400000000000000" pitchFamily="50" charset="-128"/>
                </a:rPr>
                <a:t>９５０円</a:t>
              </a:r>
              <a:r>
                <a:rPr kumimoji="1"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（税込）</a:t>
              </a:r>
              <a:r>
                <a:rPr kumimoji="1" lang="en-US" altLang="ja-JP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/</a:t>
              </a:r>
              <a:r>
                <a:rPr kumimoji="1" lang="zh-TW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１時限</a:t>
              </a:r>
            </a:p>
            <a:p>
              <a:r>
                <a:rPr kumimoji="1"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・技能検定再受験料（修</a:t>
              </a:r>
              <a:r>
                <a:rPr kumimoji="1" lang="en-US" altLang="ja-JP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/</a:t>
              </a:r>
              <a:r>
                <a:rPr kumimoji="1"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卒検）</a:t>
              </a:r>
              <a:r>
                <a:rPr kumimoji="1" lang="ja-JP" altLang="en-US" sz="1000" dirty="0">
                  <a:ea typeface="游ゴシック" panose="020B0400000000000000" pitchFamily="50" charset="-128"/>
                </a:rPr>
                <a:t>　　  ７</a:t>
              </a:r>
              <a:r>
                <a:rPr kumimoji="1" lang="en-US" altLang="ja-JP" sz="1000" dirty="0">
                  <a:ea typeface="游ゴシック" panose="020B0400000000000000" pitchFamily="50" charset="-128"/>
                </a:rPr>
                <a:t>,</a:t>
              </a:r>
              <a:r>
                <a:rPr kumimoji="1" lang="ja-JP" altLang="en-US" sz="1000" dirty="0">
                  <a:ea typeface="游ゴシック" panose="020B0400000000000000" pitchFamily="50" charset="-128"/>
                </a:rPr>
                <a:t>７００円</a:t>
              </a:r>
              <a:r>
                <a:rPr kumimoji="1"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（税込）</a:t>
              </a:r>
              <a:endParaRPr kumimoji="1"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kumimoji="1"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・仮免学科試験再受験料　　　　　　</a:t>
              </a:r>
              <a:r>
                <a:rPr kumimoji="1" lang="ja-JP" altLang="en-US" sz="1000" dirty="0">
                  <a:ea typeface="游ゴシック" panose="020B0400000000000000" pitchFamily="50" charset="-128"/>
                </a:rPr>
                <a:t>５</a:t>
              </a:r>
              <a:r>
                <a:rPr kumimoji="1" lang="en-US" altLang="ja-JP" sz="1000" dirty="0">
                  <a:ea typeface="游ゴシック" panose="020B0400000000000000" pitchFamily="50" charset="-128"/>
                </a:rPr>
                <a:t>,</a:t>
              </a:r>
              <a:r>
                <a:rPr kumimoji="1" lang="ja-JP" altLang="en-US" sz="1000" dirty="0">
                  <a:ea typeface="游ゴシック" panose="020B0400000000000000" pitchFamily="50" charset="-128"/>
                </a:rPr>
                <a:t>５００円</a:t>
              </a:r>
              <a:r>
                <a:rPr kumimoji="1"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（税込）</a:t>
              </a:r>
              <a:endParaRPr kumimoji="1"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kumimoji="1"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・仮免学科試験再受験料（県納付分）</a:t>
              </a:r>
              <a:r>
                <a:rPr kumimoji="1" lang="ja-JP" altLang="en-US" sz="1000" dirty="0">
                  <a:ea typeface="游ゴシック" panose="020B0400000000000000" pitchFamily="50" charset="-128"/>
                </a:rPr>
                <a:t>１</a:t>
              </a:r>
              <a:r>
                <a:rPr kumimoji="1" lang="en-US" altLang="ja-JP" sz="1000" dirty="0">
                  <a:ea typeface="游ゴシック" panose="020B0400000000000000" pitchFamily="50" charset="-128"/>
                </a:rPr>
                <a:t>,</a:t>
              </a:r>
              <a:r>
                <a:rPr kumimoji="1" lang="ja-JP" altLang="en-US" sz="1000" dirty="0">
                  <a:ea typeface="游ゴシック" panose="020B0400000000000000" pitchFamily="50" charset="-128"/>
                </a:rPr>
                <a:t>７００円</a:t>
              </a:r>
              <a:r>
                <a:rPr kumimoji="1"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（非課税）</a:t>
              </a:r>
              <a:endPara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2E3874B0-311E-45B7-ACC7-DEA99A87FDDF}"/>
                </a:ext>
              </a:extLst>
            </p:cNvPr>
            <p:cNvSpPr txBox="1"/>
            <p:nvPr/>
          </p:nvSpPr>
          <p:spPr>
            <a:xfrm flipH="1">
              <a:off x="103785" y="6607767"/>
              <a:ext cx="3835329" cy="563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別途料金</a:t>
              </a:r>
              <a:endParaRPr kumimoji="1" lang="en-US" altLang="ja-JP" sz="1050" dirty="0"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r>
                <a:rPr kumimoji="1" lang="ja-JP" altLang="en-US" sz="1000" dirty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・仮免学科試験受験料（県納付分）　</a:t>
              </a:r>
              <a:r>
                <a:rPr kumimoji="1" lang="ja-JP" altLang="en-US" sz="1000" dirty="0">
                  <a:ea typeface="AR P丸ゴシック体M" panose="020B0600010101010101" pitchFamily="50" charset="-128"/>
                </a:rPr>
                <a:t>１</a:t>
              </a:r>
              <a:r>
                <a:rPr kumimoji="1" lang="en-US" altLang="ja-JP" sz="1000" dirty="0">
                  <a:ea typeface="AR P丸ゴシック体M" panose="020B0600010101010101" pitchFamily="50" charset="-128"/>
                </a:rPr>
                <a:t>,</a:t>
              </a:r>
              <a:r>
                <a:rPr kumimoji="1" lang="ja-JP" altLang="en-US" sz="1000" dirty="0">
                  <a:ea typeface="AR P丸ゴシック体M" panose="020B0600010101010101" pitchFamily="50" charset="-128"/>
                </a:rPr>
                <a:t>７００</a:t>
              </a:r>
              <a:r>
                <a:rPr kumimoji="1" lang="ja-JP" altLang="en-US" sz="1000" dirty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円（非課税）</a:t>
              </a:r>
              <a:endParaRPr kumimoji="1" lang="en-US" altLang="ja-JP" sz="1000" dirty="0"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r>
                <a:rPr kumimoji="1" lang="ja-JP" altLang="en-US" sz="1000" dirty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・仮免交付料（県納付分）　　　　　１</a:t>
              </a:r>
              <a:r>
                <a:rPr kumimoji="1" lang="en-US" altLang="ja-JP" sz="1000" dirty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,</a:t>
              </a:r>
              <a:r>
                <a:rPr kumimoji="1" lang="ja-JP" altLang="en-US" sz="1000" dirty="0"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１５０円（非課税）</a:t>
              </a:r>
              <a:endParaRPr kumimoji="1" lang="en-US" altLang="ja-JP" sz="1000" dirty="0"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63" name="四角形: 角を丸くする 62">
              <a:extLst>
                <a:ext uri="{FF2B5EF4-FFF2-40B4-BE49-F238E27FC236}">
                  <a16:creationId xmlns:a16="http://schemas.microsoft.com/office/drawing/2014/main" id="{130BCCD5-9792-DA2B-B79D-2AB34F318FED}"/>
                </a:ext>
              </a:extLst>
            </p:cNvPr>
            <p:cNvSpPr/>
            <p:nvPr/>
          </p:nvSpPr>
          <p:spPr>
            <a:xfrm>
              <a:off x="27237" y="6573351"/>
              <a:ext cx="4075925" cy="154796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60B50A07-EB0F-9FE5-4455-67E21D9990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58" y="7209683"/>
            <a:ext cx="1160833" cy="841682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6F91310-6B99-C945-7A76-3DBDC4D2531B}"/>
              </a:ext>
            </a:extLst>
          </p:cNvPr>
          <p:cNvSpPr txBox="1"/>
          <p:nvPr/>
        </p:nvSpPr>
        <p:spPr>
          <a:xfrm>
            <a:off x="4302934" y="7226459"/>
            <a:ext cx="113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自宅</a:t>
            </a:r>
            <a:r>
              <a:rPr kumimoji="1" lang="ja-JP" altLang="en-US" sz="1200" dirty="0"/>
              <a:t>まで</a:t>
            </a:r>
            <a:endParaRPr kumimoji="1" lang="en-US" altLang="ja-JP" sz="1200" dirty="0"/>
          </a:p>
          <a:p>
            <a:pPr algn="ctr"/>
            <a:r>
              <a:rPr kumimoji="1" lang="ja-JP" altLang="en-US" sz="1400" dirty="0"/>
              <a:t>送迎無料</a:t>
            </a:r>
            <a:r>
              <a:rPr kumimoji="1" lang="ja-JP" altLang="en-US" sz="1400" i="1" dirty="0"/>
              <a:t>！</a:t>
            </a:r>
          </a:p>
        </p:txBody>
      </p:sp>
      <p:sp>
        <p:nvSpPr>
          <p:cNvPr id="38" name="吹き出し: 円形 37">
            <a:extLst>
              <a:ext uri="{FF2B5EF4-FFF2-40B4-BE49-F238E27FC236}">
                <a16:creationId xmlns:a16="http://schemas.microsoft.com/office/drawing/2014/main" id="{0446C3D9-1C21-BAE3-1F4A-1B2EFB17B3E3}"/>
              </a:ext>
            </a:extLst>
          </p:cNvPr>
          <p:cNvSpPr/>
          <p:nvPr/>
        </p:nvSpPr>
        <p:spPr>
          <a:xfrm>
            <a:off x="4216824" y="7158833"/>
            <a:ext cx="1226718" cy="679043"/>
          </a:xfrm>
          <a:prstGeom prst="wedgeEllipseCallout">
            <a:avLst>
              <a:gd name="adj1" fmla="val 58358"/>
              <a:gd name="adj2" fmla="val 319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3D171F6-6E0D-33CD-13FC-4D5457B47823}"/>
              </a:ext>
            </a:extLst>
          </p:cNvPr>
          <p:cNvSpPr txBox="1"/>
          <p:nvPr/>
        </p:nvSpPr>
        <p:spPr>
          <a:xfrm>
            <a:off x="840088" y="5320349"/>
            <a:ext cx="15864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キャンペーン併用で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こんなにお得！</a:t>
            </a:r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3416EF8D-C274-6335-B5C3-11262A1BC4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75" y="5289995"/>
            <a:ext cx="290914" cy="290914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1849D54A-2FE1-83FF-1822-7BD6C52CC6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64" y="6484298"/>
            <a:ext cx="541695" cy="541695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5E5AF5F3-3376-540B-83D8-86E3C29035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1" y="6225184"/>
            <a:ext cx="488539" cy="488539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7047E4C-293B-0F57-55F8-D333026A1899}"/>
              </a:ext>
            </a:extLst>
          </p:cNvPr>
          <p:cNvSpPr txBox="1"/>
          <p:nvPr/>
        </p:nvSpPr>
        <p:spPr>
          <a:xfrm>
            <a:off x="3272794" y="5813056"/>
            <a:ext cx="334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283,360</a:t>
            </a:r>
            <a:r>
              <a:rPr kumimoji="1" lang="ja-JP" altLang="en-US" sz="2000" dirty="0"/>
              <a:t>円</a:t>
            </a:r>
            <a:r>
              <a:rPr kumimoji="1" lang="ja-JP" altLang="en-US" sz="1100" dirty="0"/>
              <a:t>（税込）</a:t>
            </a:r>
            <a:endParaRPr kumimoji="1" lang="ja-JP" altLang="en-US" dirty="0"/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CC264477-E8E1-6E5B-69F3-4716345909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0468" y="6043600"/>
            <a:ext cx="369101" cy="363167"/>
          </a:xfrm>
          <a:prstGeom prst="rect">
            <a:avLst/>
          </a:prstGeom>
        </p:spPr>
      </p:pic>
      <p:sp>
        <p:nvSpPr>
          <p:cNvPr id="68" name="吹き出し: 円形 67">
            <a:extLst>
              <a:ext uri="{FF2B5EF4-FFF2-40B4-BE49-F238E27FC236}">
                <a16:creationId xmlns:a16="http://schemas.microsoft.com/office/drawing/2014/main" id="{E1D9D855-CF79-5E41-5FA4-D58D7D4C9823}"/>
              </a:ext>
            </a:extLst>
          </p:cNvPr>
          <p:cNvSpPr/>
          <p:nvPr/>
        </p:nvSpPr>
        <p:spPr>
          <a:xfrm>
            <a:off x="810424" y="5254560"/>
            <a:ext cx="1627324" cy="539856"/>
          </a:xfrm>
          <a:prstGeom prst="wedgeEllipseCallout">
            <a:avLst>
              <a:gd name="adj1" fmla="val 57594"/>
              <a:gd name="adj2" fmla="val 3424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A237E4F8-D50F-F504-1BF8-44E854B75D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369">
            <a:off x="2512633" y="5292394"/>
            <a:ext cx="572646" cy="579849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78D9D7C5-0E97-7F71-2B09-3F0C8CE272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4" y="5533363"/>
            <a:ext cx="300440" cy="30044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FFAEB640-A228-376F-6A54-7CAD0DA025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5" y="4333918"/>
            <a:ext cx="594762" cy="77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51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257</TotalTime>
  <Words>560</Words>
  <Application>Microsoft Office PowerPoint</Application>
  <PresentationFormat>A4 210 x 297 mm</PresentationFormat>
  <Paragraphs>78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 P丸ゴシック体M</vt:lpstr>
      <vt:lpstr>ＭＳ Ｐゴシック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tuyoshi imai</dc:creator>
  <cp:lastModifiedBy>tuyoshi imai</cp:lastModifiedBy>
  <cp:revision>13</cp:revision>
  <cp:lastPrinted>2023-06-20T04:58:45Z</cp:lastPrinted>
  <dcterms:created xsi:type="dcterms:W3CDTF">2023-06-18T02:14:35Z</dcterms:created>
  <dcterms:modified xsi:type="dcterms:W3CDTF">2023-06-20T05:03:08Z</dcterms:modified>
</cp:coreProperties>
</file>